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70" r:id="rId5"/>
    <p:sldId id="260" r:id="rId6"/>
    <p:sldId id="265" r:id="rId7"/>
    <p:sldId id="267" r:id="rId8"/>
    <p:sldId id="268" r:id="rId9"/>
    <p:sldId id="272" r:id="rId10"/>
    <p:sldId id="269" r:id="rId11"/>
    <p:sldId id="271" r:id="rId12"/>
    <p:sldId id="263" r:id="rId13"/>
    <p:sldId id="266" r:id="rId14"/>
    <p:sldId id="264" r:id="rId15"/>
    <p:sldId id="274" r:id="rId16"/>
    <p:sldId id="277" r:id="rId17"/>
    <p:sldId id="279" r:id="rId18"/>
    <p:sldId id="282" r:id="rId19"/>
    <p:sldId id="284" r:id="rId20"/>
    <p:sldId id="283" r:id="rId21"/>
    <p:sldId id="280" r:id="rId22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 autoAdjust="0"/>
    <p:restoredTop sz="94660"/>
  </p:normalViewPr>
  <p:slideViewPr>
    <p:cSldViewPr>
      <p:cViewPr varScale="1">
        <p:scale>
          <a:sx n="74" d="100"/>
          <a:sy n="74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Blue Highway D Type" pitchFamily="2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50000"/>
                  </a:schemeClr>
                </a:solidFill>
                <a:latin typeface="Blue Highway D Type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6FF500-F1F1-4CF4-A077-84A776C2E8D6}" type="datetimeFigureOut">
              <a:rPr lang="sv-SE" smtClean="0"/>
              <a:pPr>
                <a:defRPr/>
              </a:pPr>
              <a:t>2014-04-29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0307AF-A962-42BE-A92A-FE9FB1E427F3}" type="slidenum">
              <a:rPr lang="sv-SE" smtClean="0"/>
              <a:pPr>
                <a:defRPr/>
              </a:pPr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618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6FF500-F1F1-4CF4-A077-84A776C2E8D6}" type="datetimeFigureOut">
              <a:rPr lang="sv-SE" smtClean="0"/>
              <a:pPr>
                <a:defRPr/>
              </a:pPr>
              <a:t>2014-04-29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0307AF-A962-42BE-A92A-FE9FB1E427F3}" type="slidenum">
              <a:rPr lang="sv-SE" smtClean="0"/>
              <a:pPr>
                <a:defRPr/>
              </a:pPr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018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6FF500-F1F1-4CF4-A077-84A776C2E8D6}" type="datetimeFigureOut">
              <a:rPr lang="sv-SE" smtClean="0"/>
              <a:pPr>
                <a:defRPr/>
              </a:pPr>
              <a:t>2014-04-29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0307AF-A962-42BE-A92A-FE9FB1E427F3}" type="slidenum">
              <a:rPr lang="sv-SE" smtClean="0"/>
              <a:pPr>
                <a:defRPr/>
              </a:pPr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1193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6FF500-F1F1-4CF4-A077-84A776C2E8D6}" type="datetimeFigureOut">
              <a:rPr lang="sv-SE" smtClean="0"/>
              <a:pPr>
                <a:defRPr/>
              </a:pPr>
              <a:t>2014-04-29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0307AF-A962-42BE-A92A-FE9FB1E427F3}" type="slidenum">
              <a:rPr lang="sv-SE" smtClean="0"/>
              <a:pPr>
                <a:defRPr/>
              </a:pPr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220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06FF500-F1F1-4CF4-A077-84A776C2E8D6}" type="datetimeFigureOut">
              <a:rPr lang="sv-SE" smtClean="0"/>
              <a:pPr>
                <a:defRPr/>
              </a:pPr>
              <a:t>2014-04-29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D0307AF-A962-42BE-A92A-FE9FB1E427F3}" type="slidenum">
              <a:rPr lang="sv-SE" smtClean="0"/>
              <a:pPr>
                <a:defRPr/>
              </a:pPr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857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Blue Highway D Type" pitchFamily="2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06FF500-F1F1-4CF4-A077-84A776C2E8D6}" type="datetimeFigureOut">
              <a:rPr lang="sv-SE" smtClean="0"/>
              <a:pPr>
                <a:defRPr/>
              </a:pPr>
              <a:t>2014-04-29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D0307AF-A962-42BE-A92A-FE9FB1E427F3}" type="slidenum">
              <a:rPr lang="sv-SE" smtClean="0"/>
              <a:pPr>
                <a:defRPr/>
              </a:pPr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061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06FF500-F1F1-4CF4-A077-84A776C2E8D6}" type="datetimeFigureOut">
              <a:rPr lang="sv-SE" smtClean="0"/>
              <a:pPr>
                <a:defRPr/>
              </a:pPr>
              <a:t>2014-04-29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D0307AF-A962-42BE-A92A-FE9FB1E427F3}" type="slidenum">
              <a:rPr lang="sv-SE" smtClean="0"/>
              <a:pPr>
                <a:defRPr/>
              </a:pPr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020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6FF500-F1F1-4CF4-A077-84A776C2E8D6}" type="datetimeFigureOut">
              <a:rPr lang="sv-SE" smtClean="0"/>
              <a:pPr>
                <a:defRPr/>
              </a:pPr>
              <a:t>2014-04-29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0307AF-A962-42BE-A92A-FE9FB1E427F3}" type="slidenum">
              <a:rPr lang="sv-SE" smtClean="0"/>
              <a:pPr>
                <a:defRPr/>
              </a:pPr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1048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6FF500-F1F1-4CF4-A077-84A776C2E8D6}" type="datetimeFigureOut">
              <a:rPr lang="sv-SE" smtClean="0"/>
              <a:pPr>
                <a:defRPr/>
              </a:pPr>
              <a:t>2014-04-29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0307AF-A962-42BE-A92A-FE9FB1E427F3}" type="slidenum">
              <a:rPr lang="sv-SE" smtClean="0"/>
              <a:pPr>
                <a:defRPr/>
              </a:pPr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1720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6FF500-F1F1-4CF4-A077-84A776C2E8D6}" type="datetimeFigureOut">
              <a:rPr lang="sv-SE" smtClean="0"/>
              <a:pPr>
                <a:defRPr/>
              </a:pPr>
              <a:t>2014-04-29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0307AF-A962-42BE-A92A-FE9FB1E427F3}" type="slidenum">
              <a:rPr lang="sv-SE" smtClean="0"/>
              <a:pPr>
                <a:defRPr/>
              </a:pPr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266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6FF500-F1F1-4CF4-A077-84A776C2E8D6}" type="datetimeFigureOut">
              <a:rPr lang="sv-SE" smtClean="0"/>
              <a:pPr>
                <a:defRPr/>
              </a:pPr>
              <a:t>2014-04-29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0307AF-A962-42BE-A92A-FE9FB1E427F3}" type="slidenum">
              <a:rPr lang="sv-SE" smtClean="0"/>
              <a:pPr>
                <a:defRPr/>
              </a:pPr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5858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6FF500-F1F1-4CF4-A077-84A776C2E8D6}" type="datetimeFigureOut">
              <a:rPr lang="sv-SE" smtClean="0"/>
              <a:pPr>
                <a:defRPr/>
              </a:pPr>
              <a:t>2014-04-29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0307AF-A962-42BE-A92A-FE9FB1E427F3}" type="slidenum">
              <a:rPr lang="sv-SE" smtClean="0"/>
              <a:pPr>
                <a:defRPr/>
              </a:pPr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86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06FF500-F1F1-4CF4-A077-84A776C2E8D6}" type="datetimeFigureOut">
              <a:rPr lang="sv-SE" smtClean="0"/>
              <a:pPr>
                <a:defRPr/>
              </a:pPr>
              <a:t>2014-04-29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D0307AF-A962-42BE-A92A-FE9FB1E427F3}" type="slidenum">
              <a:rPr lang="sv-SE" smtClean="0"/>
              <a:pPr>
                <a:defRPr/>
              </a:pPr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514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6.pn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image" Target="../media/image9.gif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viareply.com/keypad.aspx?SessionID=VVALLEY&amp;PIN=123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9.gif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mailto:office@mentometer.it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9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9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sz="4800" dirty="0" smtClean="0">
                <a:latin typeface="+mj-lt"/>
              </a:rPr>
              <a:t>Introduction to tilde codes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Tilde codes for grouping…</a:t>
            </a:r>
            <a:endParaRPr lang="sv-SE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6101639"/>
              </p:ext>
            </p:extLst>
          </p:nvPr>
        </p:nvGraphicFramePr>
        <p:xfrm>
          <a:off x="785813" y="1357313"/>
          <a:ext cx="7572375" cy="4977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62"/>
                <a:gridCol w="2262188"/>
                <a:gridCol w="2524125"/>
              </a:tblGrid>
              <a:tr h="568642"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Description</a:t>
                      </a:r>
                      <a:endParaRPr lang="sv-SE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Tilde</a:t>
                      </a:r>
                      <a:r>
                        <a:rPr lang="sv-SE" baseline="0" dirty="0" smtClean="0"/>
                        <a:t> Code</a:t>
                      </a:r>
                      <a:endParaRPr lang="sv-SE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Result (will appear</a:t>
                      </a:r>
                      <a:r>
                        <a:rPr lang="sv-SE" sz="1800" baseline="0" dirty="0" smtClean="0"/>
                        <a:t> in presentation mode after voting</a:t>
                      </a:r>
                      <a:r>
                        <a:rPr lang="sv-SE" sz="1800" dirty="0" smtClean="0"/>
                        <a:t>)</a:t>
                      </a:r>
                      <a:endParaRPr lang="sv-SE" sz="1800" dirty="0" smtClean="0"/>
                    </a:p>
                  </a:txBody>
                  <a:tcPr marL="91439" marR="91439" anchor="ctr"/>
                </a:tc>
              </a:tr>
              <a:tr h="535785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Total votes on option 1 (on slide 270) for those in group 3 (from slide 272)</a:t>
                      </a:r>
                      <a:endParaRPr lang="sv-SE" sz="12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”~NANS1(270)GROUP3(272)”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sv-S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kumimoji="0" lang="sv-S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ANSwers</a:t>
                      </a: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#1)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sv-SE" dirty="0" smtClean="0"/>
                    </a:p>
                  </a:txBody>
                  <a:tcPr marL="91439" marR="91439" anchor="ctr"/>
                </a:tc>
              </a:tr>
              <a:tr h="535785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Total votes on option 2 (on slide 270) for those in group 3 (from slide 272)</a:t>
                      </a:r>
                      <a:endParaRPr lang="sv-SE" sz="12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”~NANS2(270)GROUP3(272)”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sv-S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kumimoji="0" lang="sv-S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ANSwers</a:t>
                      </a: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#2)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sv-SE" dirty="0" smtClean="0"/>
                    </a:p>
                  </a:txBody>
                  <a:tcPr marL="91439" marR="91439" anchor="ctr"/>
                </a:tc>
              </a:tr>
              <a:tr h="535785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Total votes on option 3 (on slide 270) for those in group 3 (from slide 272)</a:t>
                      </a:r>
                      <a:endParaRPr lang="sv-SE" sz="12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”~NANS2(270)GROUP3(272)”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sv-S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kumimoji="0" lang="sv-S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ANSwers</a:t>
                      </a: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#3)</a:t>
                      </a:r>
                      <a:endParaRPr lang="en-US" sz="1200" dirty="0" smtClean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sv-SE" dirty="0" smtClean="0"/>
                    </a:p>
                  </a:txBody>
                  <a:tcPr marL="91439" marR="91439" anchor="ctr"/>
                </a:tc>
              </a:tr>
              <a:tr h="535785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Number of people in group 3</a:t>
                      </a:r>
                      <a:endParaRPr lang="sv-SE" sz="12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”~NANS3(272)”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sv-S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kumimoji="0" lang="sv-S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ANSwers</a:t>
                      </a: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#3)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mtClean="0"/>
                        <a:t>13</a:t>
                      </a:r>
                      <a:endParaRPr lang="sv-SE" dirty="0" smtClean="0"/>
                    </a:p>
                  </a:txBody>
                  <a:tcPr marL="91439" marR="91439" anchor="ctr"/>
                </a:tc>
              </a:tr>
              <a:tr h="535785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Rate of votes for option 1 (on slide 270) for those in group 3 (from slide 272) to one decimal place</a:t>
                      </a:r>
                      <a:endParaRPr lang="sv-SE" sz="12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”~PANS1.1(270)GROUP3(272)”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sv-SE" sz="1200" dirty="0" smtClean="0"/>
                        <a:t>Percent </a:t>
                      </a:r>
                      <a:r>
                        <a:rPr kumimoji="0" lang="sv-S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ANSwers</a:t>
                      </a: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#1)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38,5%</a:t>
                      </a:r>
                      <a:endParaRPr lang="sv-SE" dirty="0" smtClean="0"/>
                    </a:p>
                  </a:txBody>
                  <a:tcPr marL="91439" marR="91439" anchor="ctr"/>
                </a:tc>
              </a:tr>
              <a:tr h="535785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Rate of votes for option 2 (on slide 270) for those in group 3 (from slide 272) to one decimal place</a:t>
                      </a:r>
                      <a:endParaRPr lang="sv-SE" sz="12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”~PANS2.1(270)GROUP3(272)”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sv-SE" sz="1200" dirty="0" smtClean="0"/>
                        <a:t>Percent </a:t>
                      </a:r>
                      <a:r>
                        <a:rPr kumimoji="0" lang="sv-S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ANSwers</a:t>
                      </a: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#2)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38,5%</a:t>
                      </a:r>
                      <a:endParaRPr lang="sv-SE" dirty="0" smtClean="0"/>
                    </a:p>
                  </a:txBody>
                  <a:tcPr marL="91439" marR="91439" anchor="ctr"/>
                </a:tc>
              </a:tr>
              <a:tr h="535785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Rate of votes for option 3 (on slide 270) for those in group 3 (from slide 272) to one decimal place</a:t>
                      </a:r>
                      <a:endParaRPr lang="sv-SE" sz="1200" dirty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”~PANS2.1(270)GROUP3(272)”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sv-SE" sz="1200" dirty="0" smtClean="0"/>
                        <a:t>Percent </a:t>
                      </a:r>
                      <a:r>
                        <a:rPr kumimoji="0" lang="sv-S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ANSwers</a:t>
                      </a: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#3)</a:t>
                      </a:r>
                      <a:endParaRPr lang="en-US" sz="1200" dirty="0" smtClean="0"/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23,1%</a:t>
                      </a:r>
                      <a:endParaRPr lang="sv-SE" dirty="0" smtClean="0"/>
                    </a:p>
                  </a:txBody>
                  <a:tcPr marL="91439" marR="91439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 which year the ABBA won the Eurovision contest?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1964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1974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1984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1994 </a:t>
            </a:r>
            <a:endParaRPr lang="en-US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6405372"/>
            <a:ext cx="182880" cy="246888"/>
          </a:xfrm>
        </p:spPr>
      </p:pic>
      <p:sp>
        <p:nvSpPr>
          <p:cNvPr id="5" name="Rektangel 4"/>
          <p:cNvSpPr/>
          <p:nvPr>
            <p:custDataLst>
              <p:tags r:id="rId2"/>
            </p:custDataLst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1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Common tilde codes in quiz…</a:t>
            </a:r>
            <a:endParaRPr lang="sv-SE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7721886"/>
              </p:ext>
            </p:extLst>
          </p:nvPr>
        </p:nvGraphicFramePr>
        <p:xfrm>
          <a:off x="785813" y="1357313"/>
          <a:ext cx="7572375" cy="5303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62"/>
                <a:gridCol w="2262188"/>
                <a:gridCol w="2524125"/>
              </a:tblGrid>
              <a:tr h="639998"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Description</a:t>
                      </a:r>
                      <a:endParaRPr lang="sv-SE" sz="1800" dirty="0"/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Tilde</a:t>
                      </a:r>
                      <a:r>
                        <a:rPr lang="sv-SE" sz="1800" baseline="0" dirty="0" smtClean="0"/>
                        <a:t> Code</a:t>
                      </a:r>
                      <a:endParaRPr lang="sv-SE" sz="1800" dirty="0"/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Result (will appear</a:t>
                      </a:r>
                      <a:r>
                        <a:rPr lang="sv-SE" sz="1800" baseline="0" dirty="0" smtClean="0"/>
                        <a:t> in presentation mode after voting</a:t>
                      </a:r>
                      <a:r>
                        <a:rPr lang="sv-SE" sz="1800" dirty="0" smtClean="0"/>
                        <a:t>)</a:t>
                      </a:r>
                      <a:endParaRPr lang="sv-SE" sz="1800" dirty="0" smtClean="0"/>
                    </a:p>
                  </a:txBody>
                  <a:tcPr marL="91439" marR="91439" marT="45714" marB="45714" anchor="ctr"/>
                </a:tc>
              </a:tr>
              <a:tr h="548569">
                <a:tc>
                  <a:txBody>
                    <a:bodyPr/>
                    <a:lstStyle/>
                    <a:p>
                      <a:pPr algn="l"/>
                      <a:r>
                        <a:rPr lang="sv-SE" sz="1800" baseline="0" dirty="0" smtClean="0"/>
                        <a:t>Number of correct answers</a:t>
                      </a:r>
                      <a:endParaRPr lang="sv-SE" sz="1800" baseline="0" dirty="0" smtClean="0"/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”~NCOR”</a:t>
                      </a:r>
                    </a:p>
                    <a:p>
                      <a:pPr algn="ctr"/>
                      <a:r>
                        <a:rPr lang="sv-SE" sz="1200" dirty="0" smtClean="0"/>
                        <a:t>(</a:t>
                      </a:r>
                      <a:r>
                        <a:rPr lang="sv-SE" sz="1200" dirty="0" err="1" smtClean="0"/>
                        <a:t>Number</a:t>
                      </a:r>
                      <a:r>
                        <a:rPr lang="sv-SE" sz="1200" dirty="0" smtClean="0"/>
                        <a:t> of </a:t>
                      </a:r>
                      <a:r>
                        <a:rPr lang="sv-SE" sz="1200" dirty="0" err="1" smtClean="0"/>
                        <a:t>CORrect</a:t>
                      </a:r>
                      <a:r>
                        <a:rPr lang="sv-SE" sz="1200" baseline="0" dirty="0" smtClean="0"/>
                        <a:t> </a:t>
                      </a:r>
                      <a:r>
                        <a:rPr lang="sv-SE" sz="1200" baseline="0" dirty="0" err="1" smtClean="0"/>
                        <a:t>answers</a:t>
                      </a:r>
                      <a:r>
                        <a:rPr lang="sv-SE" sz="1200" dirty="0" smtClean="0"/>
                        <a:t>)</a:t>
                      </a:r>
                      <a:endParaRPr lang="sv-SE" sz="1200" dirty="0"/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smtClean="0"/>
                        <a:t>17</a:t>
                      </a:r>
                      <a:endParaRPr lang="sv-SE" sz="1800" dirty="0" smtClean="0"/>
                    </a:p>
                  </a:txBody>
                  <a:tcPr marL="91439" marR="91439" marT="45714" marB="45714" anchor="ctr"/>
                </a:tc>
              </a:tr>
              <a:tr h="639998">
                <a:tc>
                  <a:txBody>
                    <a:bodyPr/>
                    <a:lstStyle/>
                    <a:p>
                      <a:pPr algn="l"/>
                      <a:r>
                        <a:rPr lang="sv-SE" sz="1800" dirty="0" smtClean="0"/>
                        <a:t>Procentage</a:t>
                      </a:r>
                      <a:r>
                        <a:rPr lang="sv-SE" sz="1800" baseline="0" dirty="0" smtClean="0"/>
                        <a:t> of correct answers with a decimal</a:t>
                      </a:r>
                      <a:endParaRPr lang="sv-SE" sz="1800" baseline="0" dirty="0" smtClean="0"/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”~PCOR”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(Percent </a:t>
                      </a:r>
                      <a:r>
                        <a:rPr kumimoji="0" lang="sv-S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CORrect</a:t>
                      </a: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v-S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answers</a:t>
                      </a: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smtClean="0"/>
                        <a:t>34,0%</a:t>
                      </a:r>
                      <a:endParaRPr lang="sv-SE" sz="1800" dirty="0" smtClean="0"/>
                    </a:p>
                  </a:txBody>
                  <a:tcPr marL="91439" marR="91439" marT="45714" marB="45714" anchor="ctr"/>
                </a:tc>
              </a:tr>
              <a:tr h="639998">
                <a:tc>
                  <a:txBody>
                    <a:bodyPr/>
                    <a:lstStyle/>
                    <a:p>
                      <a:pPr algn="l"/>
                      <a:r>
                        <a:rPr lang="sv-SE" sz="1800" dirty="0" smtClean="0"/>
                        <a:t>ID of the winner (position 1)</a:t>
                      </a:r>
                      <a:endParaRPr lang="sv-SE" sz="1800" baseline="0" dirty="0" smtClean="0"/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”~WKID1”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(Winner </a:t>
                      </a:r>
                      <a:r>
                        <a:rPr kumimoji="0" lang="sv-S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Keypad</a:t>
                      </a: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ID in </a:t>
                      </a:r>
                      <a:r>
                        <a:rPr kumimoji="0" lang="sv-S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place</a:t>
                      </a: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#1)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smtClean="0"/>
                        <a:t>20</a:t>
                      </a:r>
                      <a:endParaRPr lang="sv-SE" sz="1800" dirty="0"/>
                    </a:p>
                  </a:txBody>
                  <a:tcPr marL="91439" marR="91439" marT="45714" marB="45714" anchor="ctr"/>
                </a:tc>
              </a:tr>
              <a:tr h="639998">
                <a:tc>
                  <a:txBody>
                    <a:bodyPr/>
                    <a:lstStyle/>
                    <a:p>
                      <a:pPr algn="l"/>
                      <a:r>
                        <a:rPr lang="sv-SE" sz="1800" dirty="0" smtClean="0"/>
                        <a:t>Name of the winner (position 1)</a:t>
                      </a:r>
                      <a:endParaRPr lang="sv-SE" sz="1800" baseline="0" dirty="0" smtClean="0"/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”~WNAM1”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(Winner </a:t>
                      </a:r>
                      <a:r>
                        <a:rPr kumimoji="0" lang="sv-S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sv-S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place</a:t>
                      </a: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#1)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smtClean="0"/>
                        <a:t>Anonymous</a:t>
                      </a:r>
                      <a:endParaRPr lang="sv-SE" sz="1800" dirty="0"/>
                    </a:p>
                  </a:txBody>
                  <a:tcPr marL="91439" marR="91439" marT="45714" marB="45714" anchor="ctr"/>
                </a:tc>
              </a:tr>
              <a:tr h="548569">
                <a:tc>
                  <a:txBody>
                    <a:bodyPr/>
                    <a:lstStyle/>
                    <a:p>
                      <a:pPr algn="l"/>
                      <a:r>
                        <a:rPr lang="sv-SE" sz="1800" dirty="0" smtClean="0"/>
                        <a:t>Score of the winner</a:t>
                      </a:r>
                      <a:r>
                        <a:rPr lang="sv-SE" sz="1800" baseline="0" dirty="0" smtClean="0"/>
                        <a:t> (position 1)</a:t>
                      </a:r>
                      <a:endParaRPr lang="sv-SE" sz="1800" baseline="0" dirty="0" smtClean="0"/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”~WSCO1”</a:t>
                      </a:r>
                    </a:p>
                    <a:p>
                      <a:pPr algn="ctr"/>
                      <a:r>
                        <a:rPr lang="sv-SE" sz="1200" dirty="0" smtClean="0"/>
                        <a:t>(</a:t>
                      </a: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Winner </a:t>
                      </a:r>
                      <a:r>
                        <a:rPr kumimoji="0" lang="sv-S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SCOre</a:t>
                      </a: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sv-S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place</a:t>
                      </a: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#1</a:t>
                      </a:r>
                      <a:r>
                        <a:rPr lang="sv-SE" sz="1200" dirty="0" smtClean="0"/>
                        <a:t>)</a:t>
                      </a:r>
                      <a:endParaRPr lang="sv-SE" sz="1200" dirty="0"/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smtClean="0"/>
                        <a:t>1</a:t>
                      </a:r>
                      <a:endParaRPr lang="sv-SE" sz="1800" dirty="0" smtClean="0"/>
                    </a:p>
                  </a:txBody>
                  <a:tcPr marL="91439" marR="91439" marT="45714" marB="45714" anchor="ctr"/>
                </a:tc>
              </a:tr>
              <a:tr h="639998">
                <a:tc>
                  <a:txBody>
                    <a:bodyPr/>
                    <a:lstStyle/>
                    <a:p>
                      <a:pPr algn="l"/>
                      <a:r>
                        <a:rPr lang="sv-SE" sz="1800" dirty="0" smtClean="0"/>
                        <a:t>Total time of the winner (position 1) with 2 decimals</a:t>
                      </a:r>
                      <a:endParaRPr lang="sv-SE" sz="1800" dirty="0"/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”~WTIM1.2”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(Winner </a:t>
                      </a:r>
                      <a:r>
                        <a:rPr kumimoji="0" lang="sv-S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TIMe</a:t>
                      </a: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sv-S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place</a:t>
                      </a: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#1)</a:t>
                      </a:r>
                      <a:endParaRPr kumimoji="0" lang="sv-S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smtClean="0"/>
                        <a:t>1,53</a:t>
                      </a:r>
                      <a:endParaRPr lang="sv-SE" sz="1800" dirty="0" smtClean="0"/>
                    </a:p>
                  </a:txBody>
                  <a:tcPr marL="91439" marR="91439" marT="45714" marB="45714" anchor="ctr"/>
                </a:tc>
              </a:tr>
              <a:tr h="639998">
                <a:tc>
                  <a:txBody>
                    <a:bodyPr/>
                    <a:lstStyle/>
                    <a:p>
                      <a:pPr algn="l"/>
                      <a:r>
                        <a:rPr lang="sv-SE" sz="1800" dirty="0" smtClean="0"/>
                        <a:t>ID of the second best (position 2)</a:t>
                      </a:r>
                      <a:endParaRPr lang="sv-SE" sz="1800" baseline="0" dirty="0" smtClean="0"/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”~WKID2”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(Winner </a:t>
                      </a:r>
                      <a:r>
                        <a:rPr kumimoji="0" lang="sv-S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Keypad</a:t>
                      </a: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ID in </a:t>
                      </a:r>
                      <a:r>
                        <a:rPr kumimoji="0" lang="sv-S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place</a:t>
                      </a: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#2)</a:t>
                      </a:r>
                      <a:endParaRPr kumimoji="0" lang="sv-S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smtClean="0"/>
                        <a:t>15</a:t>
                      </a:r>
                      <a:endParaRPr lang="sv-SE" sz="1800" dirty="0" smtClean="0"/>
                    </a:p>
                  </a:txBody>
                  <a:tcPr marL="91439" marR="91439" marT="45714" marB="45714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Tilde Codes for group quiz…</a:t>
            </a:r>
            <a:endParaRPr lang="sv-SE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2281689"/>
              </p:ext>
            </p:extLst>
          </p:nvPr>
        </p:nvGraphicFramePr>
        <p:xfrm>
          <a:off x="785813" y="1357313"/>
          <a:ext cx="7572375" cy="5029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62"/>
                <a:gridCol w="2262188"/>
                <a:gridCol w="2524125"/>
              </a:tblGrid>
              <a:tr h="639989"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Description</a:t>
                      </a:r>
                      <a:endParaRPr lang="sv-SE" sz="1800" dirty="0"/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Tilde</a:t>
                      </a:r>
                      <a:r>
                        <a:rPr lang="sv-SE" sz="1800" baseline="0" dirty="0" smtClean="0"/>
                        <a:t> Code</a:t>
                      </a:r>
                      <a:endParaRPr lang="sv-SE" sz="1800" dirty="0"/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Result (will appear</a:t>
                      </a:r>
                      <a:r>
                        <a:rPr lang="sv-SE" sz="1800" baseline="0" dirty="0" smtClean="0"/>
                        <a:t> in presentation mode after voting</a:t>
                      </a:r>
                      <a:r>
                        <a:rPr lang="sv-SE" sz="1800" dirty="0" smtClean="0"/>
                        <a:t>)</a:t>
                      </a:r>
                      <a:endParaRPr lang="sv-SE" sz="1800" dirty="0" smtClean="0"/>
                    </a:p>
                  </a:txBody>
                  <a:tcPr marL="91439" marR="91439" marT="45714" marB="45714" anchor="ctr"/>
                </a:tc>
              </a:tr>
              <a:tr h="639989">
                <a:tc>
                  <a:txBody>
                    <a:bodyPr/>
                    <a:lstStyle/>
                    <a:p>
                      <a:pPr algn="l"/>
                      <a:r>
                        <a:rPr lang="sv-SE" sz="1800" dirty="0" smtClean="0"/>
                        <a:t>Name of the winner</a:t>
                      </a:r>
                      <a:r>
                        <a:rPr lang="sv-SE" sz="1800" baseline="0" dirty="0" smtClean="0"/>
                        <a:t> group (position 1)</a:t>
                      </a:r>
                      <a:endParaRPr lang="sv-SE" sz="1800" dirty="0"/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”~GWNA1”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(Group Winner </a:t>
                      </a:r>
                      <a:r>
                        <a:rPr kumimoji="0" lang="sv-S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sv-S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place</a:t>
                      </a: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#1)</a:t>
                      </a:r>
                      <a:endParaRPr kumimoji="0" lang="sv-SE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smtClean="0"/>
                        <a:t>Alpha</a:t>
                      </a:r>
                      <a:endParaRPr lang="sv-SE" sz="1800" dirty="0" smtClean="0"/>
                    </a:p>
                  </a:txBody>
                  <a:tcPr marL="91439" marR="91439" marT="45714" marB="45714" anchor="ctr"/>
                </a:tc>
              </a:tr>
              <a:tr h="639989">
                <a:tc>
                  <a:txBody>
                    <a:bodyPr/>
                    <a:lstStyle/>
                    <a:p>
                      <a:pPr algn="l"/>
                      <a:r>
                        <a:rPr lang="sv-SE" sz="1800" dirty="0" smtClean="0"/>
                        <a:t>Score of the winner group with</a:t>
                      </a:r>
                      <a:r>
                        <a:rPr lang="sv-SE" sz="1800" baseline="0" dirty="0" smtClean="0"/>
                        <a:t> a decimal (position 1)</a:t>
                      </a:r>
                      <a:endParaRPr lang="sv-SE" sz="1800" baseline="0" dirty="0" smtClean="0"/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”~GWSC1.1”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(Group Winner </a:t>
                      </a:r>
                      <a:r>
                        <a:rPr kumimoji="0" lang="sv-S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SCore</a:t>
                      </a: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sv-S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place</a:t>
                      </a: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#1)</a:t>
                      </a:r>
                      <a:endParaRPr kumimoji="0" lang="sv-SE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smtClean="0"/>
                        <a:t>0,44</a:t>
                      </a:r>
                      <a:endParaRPr lang="sv-SE" sz="1800" dirty="0" smtClean="0"/>
                    </a:p>
                  </a:txBody>
                  <a:tcPr marL="91439" marR="91439" marT="45714" marB="45714" anchor="ctr"/>
                </a:tc>
              </a:tr>
              <a:tr h="639989">
                <a:tc>
                  <a:txBody>
                    <a:bodyPr/>
                    <a:lstStyle/>
                    <a:p>
                      <a:pPr algn="l"/>
                      <a:r>
                        <a:rPr lang="sv-SE" sz="1800" dirty="0" smtClean="0"/>
                        <a:t>Time of the group winner (position 1)</a:t>
                      </a:r>
                      <a:endParaRPr lang="sv-SE" sz="1800" dirty="0" smtClean="0"/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”~GWTI1.2”</a:t>
                      </a:r>
                    </a:p>
                    <a:p>
                      <a:pPr algn="ctr"/>
                      <a:r>
                        <a:rPr lang="en-US" sz="1200" dirty="0" smtClean="0"/>
                        <a:t>(Group Winner </a:t>
                      </a:r>
                      <a:r>
                        <a:rPr lang="en-US" sz="1200" dirty="0" err="1" smtClean="0"/>
                        <a:t>TIme</a:t>
                      </a:r>
                      <a:r>
                        <a:rPr lang="en-US" sz="1200" dirty="0" smtClean="0"/>
                        <a:t>  in place #1)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smtClean="0"/>
                        <a:t>8,09</a:t>
                      </a:r>
                      <a:endParaRPr lang="sv-SE" sz="1800" dirty="0" smtClean="0"/>
                    </a:p>
                  </a:txBody>
                  <a:tcPr marL="91439" marR="91439" marT="45714" marB="45714" anchor="ctr"/>
                </a:tc>
              </a:tr>
              <a:tr h="639989">
                <a:tc>
                  <a:txBody>
                    <a:bodyPr/>
                    <a:lstStyle/>
                    <a:p>
                      <a:pPr algn="l"/>
                      <a:r>
                        <a:rPr lang="sv-SE" sz="1800" dirty="0" smtClean="0"/>
                        <a:t>Name of the second best group (position 2)</a:t>
                      </a:r>
                      <a:endParaRPr lang="sv-SE" sz="1800" dirty="0"/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”~GWNA2”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(Group Winner </a:t>
                      </a:r>
                      <a:r>
                        <a:rPr kumimoji="0" lang="sv-S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sv-S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place</a:t>
                      </a: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#1)</a:t>
                      </a:r>
                      <a:endParaRPr kumimoji="0" lang="sv-SE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smtClean="0"/>
                        <a:t>Charlie</a:t>
                      </a:r>
                      <a:endParaRPr lang="sv-SE" sz="1800" dirty="0" smtClean="0"/>
                    </a:p>
                  </a:txBody>
                  <a:tcPr marL="91439" marR="91439" marT="45714" marB="45714" anchor="ctr"/>
                </a:tc>
              </a:tr>
              <a:tr h="639989">
                <a:tc>
                  <a:txBody>
                    <a:bodyPr/>
                    <a:lstStyle/>
                    <a:p>
                      <a:pPr algn="l"/>
                      <a:r>
                        <a:rPr lang="sv-SE" sz="1800" dirty="0" smtClean="0"/>
                        <a:t>Score of</a:t>
                      </a:r>
                      <a:r>
                        <a:rPr lang="sv-SE" sz="1800" baseline="0" dirty="0" smtClean="0"/>
                        <a:t> the second best group with a decimal (position 2)</a:t>
                      </a:r>
                      <a:endParaRPr lang="sv-SE" sz="1800" baseline="0" dirty="0" smtClean="0"/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”~GWSC2.1”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(Group Winner </a:t>
                      </a:r>
                      <a:r>
                        <a:rPr kumimoji="0" lang="sv-S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SCore</a:t>
                      </a: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sv-SE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place</a:t>
                      </a:r>
                      <a:r>
                        <a:rPr kumimoji="0" lang="sv-SE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#1)</a:t>
                      </a:r>
                      <a:endParaRPr kumimoji="0" lang="sv-SE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smtClean="0"/>
                        <a:t>0,38</a:t>
                      </a:r>
                      <a:endParaRPr lang="sv-SE" sz="1800" dirty="0" smtClean="0"/>
                    </a:p>
                  </a:txBody>
                  <a:tcPr marL="91439" marR="91439" marT="45714" marB="45714" anchor="ctr"/>
                </a:tc>
              </a:tr>
              <a:tr h="639989">
                <a:tc>
                  <a:txBody>
                    <a:bodyPr/>
                    <a:lstStyle/>
                    <a:p>
                      <a:pPr algn="l"/>
                      <a:r>
                        <a:rPr lang="sv-SE" sz="1800" dirty="0" smtClean="0"/>
                        <a:t>Time of</a:t>
                      </a:r>
                      <a:r>
                        <a:rPr lang="sv-SE" sz="1800" baseline="0" dirty="0" smtClean="0"/>
                        <a:t> the second best group (position 2)</a:t>
                      </a:r>
                      <a:endParaRPr lang="sv-SE" sz="1800" dirty="0" smtClean="0"/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”~GWTI2.2”</a:t>
                      </a:r>
                    </a:p>
                    <a:p>
                      <a:pPr algn="ctr"/>
                      <a:r>
                        <a:rPr lang="en-US" sz="1200" dirty="0" smtClean="0"/>
                        <a:t>(Group Winner </a:t>
                      </a:r>
                      <a:r>
                        <a:rPr lang="en-US" sz="1200" dirty="0" err="1" smtClean="0"/>
                        <a:t>TIme</a:t>
                      </a:r>
                      <a:r>
                        <a:rPr lang="en-US" sz="1200" dirty="0" smtClean="0"/>
                        <a:t>  in place #1)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smtClean="0"/>
                        <a:t>10,73</a:t>
                      </a:r>
                      <a:endParaRPr lang="sv-SE" sz="1800" dirty="0" smtClean="0"/>
                    </a:p>
                  </a:txBody>
                  <a:tcPr marL="91439" marR="91439" marT="45714" marB="45714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Recalling values from </a:t>
            </a:r>
            <a:r>
              <a:rPr lang="sv-SE" dirty="0"/>
              <a:t>questions </a:t>
            </a:r>
            <a:r>
              <a:rPr lang="sv-SE" dirty="0" smtClean="0"/>
              <a:t>around the presentation 1(2)…</a:t>
            </a:r>
            <a:endParaRPr lang="sv-SE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8297937" cy="295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1252735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The «slide ID» can be </a:t>
            </a:r>
            <a:r>
              <a:rPr lang="it-IT" dirty="0" err="1" smtClean="0"/>
              <a:t>found</a:t>
            </a:r>
            <a:r>
              <a:rPr lang="it-IT" dirty="0" smtClean="0"/>
              <a:t> in the </a:t>
            </a:r>
            <a:r>
              <a:rPr lang="it-IT" dirty="0" err="1" smtClean="0"/>
              <a:t>question</a:t>
            </a:r>
            <a:r>
              <a:rPr lang="it-IT" dirty="0" smtClean="0"/>
              <a:t> editing </a:t>
            </a:r>
            <a:r>
              <a:rPr lang="it-IT" dirty="0" err="1" smtClean="0"/>
              <a:t>window</a:t>
            </a:r>
            <a:endParaRPr lang="it-IT" dirty="0"/>
          </a:p>
        </p:txBody>
      </p:sp>
      <p:sp>
        <p:nvSpPr>
          <p:cNvPr id="2" name="Freccia in giù 1"/>
          <p:cNvSpPr/>
          <p:nvPr/>
        </p:nvSpPr>
        <p:spPr>
          <a:xfrm>
            <a:off x="3968440" y="3176972"/>
            <a:ext cx="57606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Recalling values from </a:t>
            </a:r>
            <a:r>
              <a:rPr lang="sv-SE" dirty="0"/>
              <a:t>questions </a:t>
            </a:r>
            <a:r>
              <a:rPr lang="sv-SE" dirty="0" smtClean="0"/>
              <a:t>around the presentation 2(2)</a:t>
            </a:r>
            <a:endParaRPr lang="sv-SE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3492160"/>
              </p:ext>
            </p:extLst>
          </p:nvPr>
        </p:nvGraphicFramePr>
        <p:xfrm>
          <a:off x="755576" y="1628800"/>
          <a:ext cx="7572375" cy="4480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62"/>
                <a:gridCol w="2262188"/>
                <a:gridCol w="2524125"/>
              </a:tblGrid>
              <a:tr h="639989"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Beskrivning</a:t>
                      </a:r>
                      <a:endParaRPr lang="sv-SE" sz="1800" dirty="0"/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Tildekod</a:t>
                      </a:r>
                      <a:endParaRPr lang="sv-SE" sz="1800" dirty="0"/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Resultat (visas bara i presentationsläge)</a:t>
                      </a:r>
                    </a:p>
                  </a:txBody>
                  <a:tcPr marL="91439" marR="91439" marT="45714" marB="45714" anchor="ctr"/>
                </a:tc>
              </a:tr>
              <a:tr h="639989">
                <a:tc>
                  <a:txBody>
                    <a:bodyPr/>
                    <a:lstStyle/>
                    <a:p>
                      <a:pPr algn="l"/>
                      <a:r>
                        <a:rPr lang="sv-SE" sz="1800" dirty="0" smtClean="0"/>
                        <a:t>Total votes on option 1 in latest question</a:t>
                      </a:r>
                      <a:endParaRPr lang="sv-SE" sz="1800" dirty="0"/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”~NANS1”</a:t>
                      </a:r>
                    </a:p>
                    <a:p>
                      <a:pPr algn="ctr"/>
                      <a:r>
                        <a:rPr lang="sv-SE" sz="1400" dirty="0" smtClean="0"/>
                        <a:t>(</a:t>
                      </a:r>
                      <a:r>
                        <a:rPr lang="sv-SE" sz="1400" dirty="0" err="1" smtClean="0"/>
                        <a:t>Number</a:t>
                      </a:r>
                      <a:r>
                        <a:rPr lang="sv-SE" sz="1400" dirty="0" smtClean="0"/>
                        <a:t> of </a:t>
                      </a:r>
                      <a:r>
                        <a:rPr lang="sv-SE" sz="1400" dirty="0" err="1" smtClean="0"/>
                        <a:t>ANSwers</a:t>
                      </a:r>
                      <a:r>
                        <a:rPr lang="sv-SE" sz="1400" dirty="0" smtClean="0"/>
                        <a:t> #1)</a:t>
                      </a:r>
                      <a:endParaRPr lang="sv-SE" sz="1400" dirty="0"/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smtClean="0"/>
                        <a:t>12</a:t>
                      </a:r>
                      <a:endParaRPr lang="sv-SE" sz="1800" dirty="0" smtClean="0"/>
                    </a:p>
                  </a:txBody>
                  <a:tcPr marL="91439" marR="91439" marT="45714" marB="45714" anchor="ctr"/>
                </a:tc>
              </a:tr>
              <a:tr h="639989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Total votes on option 1 in the second latest question</a:t>
                      </a:r>
                      <a:endParaRPr lang="sv-SE" sz="1800" baseline="0" dirty="0" smtClean="0"/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”~NANS1(-1)”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sv-S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kumimoji="0" lang="sv-S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ANSwers</a:t>
                      </a:r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#2)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smtClean="0"/>
                        <a:t>9</a:t>
                      </a:r>
                      <a:endParaRPr lang="sv-SE" sz="1800" dirty="0" smtClean="0"/>
                    </a:p>
                  </a:txBody>
                  <a:tcPr marL="91439" marR="91439" marT="45714" marB="45714" anchor="ctr"/>
                </a:tc>
              </a:tr>
              <a:tr h="639989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Total votes on option 1 in the third latest question</a:t>
                      </a:r>
                      <a:endParaRPr lang="sv-SE" sz="1800" baseline="0" dirty="0" smtClean="0"/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”~NANS1(-2)”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sv-S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kumimoji="0" lang="sv-S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ANSwers</a:t>
                      </a:r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#3)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smtClean="0"/>
                        <a:t>19</a:t>
                      </a:r>
                      <a:endParaRPr lang="sv-SE" sz="1800" dirty="0"/>
                    </a:p>
                  </a:txBody>
                  <a:tcPr marL="91439" marR="91439" marT="45714" marB="45714" anchor="ctr"/>
                </a:tc>
              </a:tr>
              <a:tr h="639989">
                <a:tc>
                  <a:txBody>
                    <a:bodyPr/>
                    <a:lstStyle/>
                    <a:p>
                      <a:pPr algn="l"/>
                      <a:r>
                        <a:rPr lang="sv-SE" sz="1800" dirty="0" smtClean="0"/>
                        <a:t>Total votes</a:t>
                      </a:r>
                      <a:r>
                        <a:rPr lang="sv-SE" sz="1800" baseline="0" dirty="0" smtClean="0"/>
                        <a:t> on option 1 in question with ID 272</a:t>
                      </a:r>
                      <a:endParaRPr lang="sv-SE" sz="1800" dirty="0"/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”~NANS1(272)”</a:t>
                      </a:r>
                    </a:p>
                    <a:p>
                      <a:pPr algn="ctr"/>
                      <a:r>
                        <a:rPr lang="sv-SE" sz="1400" dirty="0" smtClean="0"/>
                        <a:t>(</a:t>
                      </a:r>
                      <a:r>
                        <a:rPr lang="sv-SE" sz="1400" dirty="0" err="1" smtClean="0"/>
                        <a:t>Number</a:t>
                      </a:r>
                      <a:r>
                        <a:rPr lang="sv-SE" sz="1400" dirty="0" smtClean="0"/>
                        <a:t> of </a:t>
                      </a:r>
                      <a:r>
                        <a:rPr lang="sv-SE" sz="1400" dirty="0" err="1" smtClean="0"/>
                        <a:t>ANSwers</a:t>
                      </a:r>
                      <a:r>
                        <a:rPr lang="sv-SE" sz="1400" dirty="0" smtClean="0"/>
                        <a:t> #1)</a:t>
                      </a:r>
                      <a:endParaRPr lang="sv-SE" sz="1400" dirty="0"/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smtClean="0"/>
                        <a:t>9</a:t>
                      </a:r>
                      <a:endParaRPr lang="sv-SE" sz="1800" dirty="0"/>
                    </a:p>
                  </a:txBody>
                  <a:tcPr marL="91439" marR="91439" marT="45714" marB="45714" anchor="ctr"/>
                </a:tc>
              </a:tr>
              <a:tr h="639989">
                <a:tc>
                  <a:txBody>
                    <a:bodyPr/>
                    <a:lstStyle/>
                    <a:p>
                      <a:pPr algn="l"/>
                      <a:r>
                        <a:rPr lang="sv-SE" sz="1800" dirty="0" smtClean="0"/>
                        <a:t>Total votes</a:t>
                      </a:r>
                      <a:r>
                        <a:rPr lang="sv-SE" sz="1800" baseline="0" dirty="0" smtClean="0"/>
                        <a:t> on option 1 in question with ID 271</a:t>
                      </a:r>
                      <a:endParaRPr lang="sv-SE" sz="1800" dirty="0"/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”~NANS1(271)”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sv-S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kumimoji="0" lang="sv-S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ANSwers</a:t>
                      </a:r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#2)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smtClean="0"/>
                        <a:t>12</a:t>
                      </a:r>
                      <a:endParaRPr lang="sv-SE" sz="1800" dirty="0" smtClean="0"/>
                    </a:p>
                  </a:txBody>
                  <a:tcPr marL="91439" marR="91439" marT="45714" marB="45714" anchor="ctr"/>
                </a:tc>
              </a:tr>
              <a:tr h="639989">
                <a:tc>
                  <a:txBody>
                    <a:bodyPr/>
                    <a:lstStyle/>
                    <a:p>
                      <a:pPr algn="l"/>
                      <a:r>
                        <a:rPr lang="sv-SE" sz="1800" dirty="0" smtClean="0"/>
                        <a:t>Total votes</a:t>
                      </a:r>
                      <a:r>
                        <a:rPr lang="sv-SE" sz="1800" baseline="0" dirty="0" smtClean="0"/>
                        <a:t> on option 1 in question with ID 270</a:t>
                      </a:r>
                      <a:endParaRPr lang="sv-SE" sz="1800" dirty="0"/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”~NANS1(270)”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sv-S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kumimoji="0" lang="sv-S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ANSwers</a:t>
                      </a:r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#3)</a:t>
                      </a:r>
                    </a:p>
                  </a:txBody>
                  <a:tcPr marL="91439" marR="91439" marT="45714" marB="45714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smtClean="0"/>
                        <a:t>19</a:t>
                      </a:r>
                      <a:endParaRPr lang="sv-SE" sz="1800" dirty="0" smtClean="0"/>
                    </a:p>
                  </a:txBody>
                  <a:tcPr marL="91439" marR="91439" marT="45714" marB="4571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38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Creating</a:t>
            </a:r>
            <a:r>
              <a:rPr lang="it-IT" dirty="0" smtClean="0"/>
              <a:t> the «</a:t>
            </a:r>
            <a:r>
              <a:rPr lang="it-IT" dirty="0" err="1" smtClean="0"/>
              <a:t>government</a:t>
            </a:r>
            <a:r>
              <a:rPr lang="it-IT" dirty="0" smtClean="0"/>
              <a:t>» </a:t>
            </a:r>
            <a:r>
              <a:rPr lang="it-IT" dirty="0" err="1" smtClean="0"/>
              <a:t>effect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with </a:t>
            </a:r>
            <a:r>
              <a:rPr lang="sv-SE" dirty="0" smtClean="0"/>
              <a:t>~ICOL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4392488" cy="260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contenuto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95536" y="4725144"/>
            <a:ext cx="8229600" cy="1756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smtClean="0"/>
              <a:t>~ICOL allows to change the color of a PowerPoint shape based on the button pressed on the keypad.</a:t>
            </a:r>
          </a:p>
          <a:p>
            <a:pPr marL="0" indent="0">
              <a:buNone/>
            </a:pPr>
            <a:r>
              <a:rPr lang="en-US" sz="2400" smtClean="0"/>
              <a:t> To make this slide work with your system you need to edit the value of ICOL to match the IDs of the keypad you are using.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2205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Creating the government effect with ICOL 2(2)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  <p:custDataLst>
              <p:tags r:id="rId1"/>
            </p:custDataLst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Yes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No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No Vote </a:t>
            </a:r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074" y="6266497"/>
            <a:ext cx="268605" cy="385763"/>
          </a:xfrm>
          <a:prstGeom prst="rect">
            <a:avLst/>
          </a:prstGeom>
        </p:spPr>
      </p:pic>
      <p:sp>
        <p:nvSpPr>
          <p:cNvPr id="7" name="Ovale 6"/>
          <p:cNvSpPr/>
          <p:nvPr>
            <p:custDataLst>
              <p:tags r:id="rId3"/>
            </p:custDataLst>
          </p:nvPr>
        </p:nvSpPr>
        <p:spPr>
          <a:xfrm>
            <a:off x="3779912" y="5013176"/>
            <a:ext cx="360040" cy="36004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Ovale 7"/>
          <p:cNvSpPr/>
          <p:nvPr>
            <p:custDataLst>
              <p:tags r:id="rId4"/>
            </p:custDataLst>
          </p:nvPr>
        </p:nvSpPr>
        <p:spPr>
          <a:xfrm>
            <a:off x="4427984" y="5013176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Ovale 8"/>
          <p:cNvSpPr/>
          <p:nvPr>
            <p:custDataLst>
              <p:tags r:id="rId5"/>
            </p:custDataLst>
          </p:nvPr>
        </p:nvSpPr>
        <p:spPr>
          <a:xfrm>
            <a:off x="4427984" y="3573016"/>
            <a:ext cx="360040" cy="360040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Ovale 9"/>
          <p:cNvSpPr/>
          <p:nvPr>
            <p:custDataLst>
              <p:tags r:id="rId6"/>
            </p:custDataLst>
          </p:nvPr>
        </p:nvSpPr>
        <p:spPr>
          <a:xfrm>
            <a:off x="5124535" y="5013176"/>
            <a:ext cx="360040" cy="360040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" name="Ovale 10"/>
          <p:cNvSpPr/>
          <p:nvPr>
            <p:custDataLst>
              <p:tags r:id="rId7"/>
            </p:custDataLst>
          </p:nvPr>
        </p:nvSpPr>
        <p:spPr>
          <a:xfrm>
            <a:off x="5796136" y="5013176"/>
            <a:ext cx="360040" cy="360040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Ovale 11"/>
          <p:cNvSpPr/>
          <p:nvPr>
            <p:custDataLst>
              <p:tags r:id="rId8"/>
            </p:custDataLst>
          </p:nvPr>
        </p:nvSpPr>
        <p:spPr>
          <a:xfrm>
            <a:off x="6444208" y="5013176"/>
            <a:ext cx="360040" cy="360040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3" name="Ovale 12"/>
          <p:cNvSpPr/>
          <p:nvPr>
            <p:custDataLst>
              <p:tags r:id="rId9"/>
            </p:custDataLst>
          </p:nvPr>
        </p:nvSpPr>
        <p:spPr>
          <a:xfrm>
            <a:off x="5148064" y="3573016"/>
            <a:ext cx="360040" cy="360040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Ovale 13"/>
          <p:cNvSpPr/>
          <p:nvPr>
            <p:custDataLst>
              <p:tags r:id="rId10"/>
            </p:custDataLst>
          </p:nvPr>
        </p:nvSpPr>
        <p:spPr>
          <a:xfrm>
            <a:off x="5819665" y="3573016"/>
            <a:ext cx="360040" cy="360040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Ovale 14"/>
          <p:cNvSpPr/>
          <p:nvPr>
            <p:custDataLst>
              <p:tags r:id="rId11"/>
            </p:custDataLst>
          </p:nvPr>
        </p:nvSpPr>
        <p:spPr>
          <a:xfrm>
            <a:off x="5148064" y="2060848"/>
            <a:ext cx="360040" cy="360040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4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57200" y="274320"/>
            <a:ext cx="8229600" cy="1143229"/>
          </a:xfrm>
          <a:prstGeom prst="rect">
            <a:avLst/>
          </a:prstGeom>
          <a:noFill/>
        </p:spPr>
        <p:txBody>
          <a:bodyPr vert="horz" wrap="square" rtlCol="0">
            <a:normAutofit/>
          </a:bodyPr>
          <a:lstStyle/>
          <a:p>
            <a:r>
              <a:rPr lang="it-IT" sz="4800" dirty="0" smtClean="0"/>
              <a:t>Connect </a:t>
            </a:r>
            <a:r>
              <a:rPr lang="it-IT" sz="4800" dirty="0" err="1" smtClean="0"/>
              <a:t>your</a:t>
            </a:r>
            <a:r>
              <a:rPr lang="it-IT" sz="4800" dirty="0" smtClean="0"/>
              <a:t> </a:t>
            </a:r>
            <a:r>
              <a:rPr lang="it-IT" sz="4800" dirty="0" err="1" smtClean="0"/>
              <a:t>device</a:t>
            </a:r>
            <a:r>
              <a:rPr lang="it-IT" sz="4800" dirty="0" smtClean="0"/>
              <a:t>..</a:t>
            </a:r>
            <a:endParaRPr lang="it-IT" sz="4800" dirty="0"/>
          </a:p>
        </p:txBody>
      </p:sp>
      <p:sp>
        <p:nvSpPr>
          <p:cNvPr id="3" name="Rettangolo 2"/>
          <p:cNvSpPr/>
          <p:nvPr/>
        </p:nvSpPr>
        <p:spPr>
          <a:xfrm>
            <a:off x="4572000" y="2286000"/>
            <a:ext cx="4572000" cy="4572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54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0" y="2831171"/>
            <a:ext cx="4572000" cy="40268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hlinkClick r:id="rId4"/>
          </p:cNvPr>
          <p:cNvSpPr txBox="1"/>
          <p:nvPr/>
        </p:nvSpPr>
        <p:spPr>
          <a:xfrm>
            <a:off x="4572000" y="6515100"/>
            <a:ext cx="4572000" cy="342900"/>
          </a:xfrm>
          <a:prstGeom prst="rect">
            <a:avLst/>
          </a:prstGeom>
          <a:noFill/>
        </p:spPr>
        <p:txBody>
          <a:bodyPr vert="horz" wrap="square" rtlCol="0">
            <a:normAutofit fontScale="70000" lnSpcReduction="20000"/>
          </a:bodyPr>
          <a:lstStyle/>
          <a:p>
            <a:pPr algn="ctr"/>
            <a:r>
              <a:rPr lang="it-IT" sz="1400" smtClean="0"/>
              <a:t>http://www.viareply.com/keypad.aspx?SessionID=VVALLEY&amp;PIN=1234</a:t>
            </a:r>
            <a:endParaRPr lang="it-IT" sz="1400"/>
          </a:p>
        </p:txBody>
      </p:sp>
    </p:spTree>
    <p:extLst>
      <p:ext uri="{BB962C8B-B14F-4D97-AF65-F5344CB8AC3E}">
        <p14:creationId xmlns:p14="http://schemas.microsoft.com/office/powerpoint/2010/main" val="382297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57200" y="620688"/>
            <a:ext cx="8229600" cy="1143229"/>
          </a:xfrm>
          <a:prstGeom prst="rect">
            <a:avLst/>
          </a:prstGeom>
          <a:noFill/>
        </p:spPr>
        <p:txBody>
          <a:bodyPr vert="horz" wrap="square" rtlCol="0">
            <a:normAutofit fontScale="77500" lnSpcReduction="20000"/>
          </a:bodyPr>
          <a:lstStyle/>
          <a:p>
            <a:r>
              <a:rPr lang="it-IT" sz="4800" dirty="0" smtClean="0"/>
              <a:t>On the PC </a:t>
            </a:r>
            <a:r>
              <a:rPr lang="it-IT" sz="4800" dirty="0" err="1" smtClean="0"/>
              <a:t>insert</a:t>
            </a:r>
            <a:r>
              <a:rPr lang="it-IT" sz="4800" dirty="0" smtClean="0"/>
              <a:t> Channel </a:t>
            </a:r>
            <a:r>
              <a:rPr lang="it-IT" sz="4800" dirty="0" err="1" smtClean="0"/>
              <a:t>name</a:t>
            </a:r>
            <a:r>
              <a:rPr lang="it-IT" sz="4800" dirty="0" smtClean="0"/>
              <a:t> and PIN code and press «</a:t>
            </a:r>
            <a:r>
              <a:rPr lang="it-IT" sz="4800" dirty="0" err="1" smtClean="0"/>
              <a:t>connect</a:t>
            </a:r>
            <a:r>
              <a:rPr lang="it-IT" sz="4800" dirty="0" smtClean="0"/>
              <a:t>»...</a:t>
            </a:r>
            <a:endParaRPr lang="it-IT" sz="4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8920"/>
            <a:ext cx="58674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35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The tilde codes…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Tilde codes are used to create custom </a:t>
            </a:r>
            <a:r>
              <a:rPr lang="en-US" dirty="0" smtClean="0"/>
              <a:t>result </a:t>
            </a:r>
            <a:r>
              <a:rPr lang="en-US" dirty="0"/>
              <a:t>pictures from </a:t>
            </a:r>
            <a:r>
              <a:rPr lang="en-US" dirty="0" err="1"/>
              <a:t>mentometer</a:t>
            </a:r>
            <a:r>
              <a:rPr lang="en-US" dirty="0"/>
              <a:t> system with </a:t>
            </a:r>
            <a:r>
              <a:rPr lang="en-US" dirty="0" smtClean="0"/>
              <a:t>great </a:t>
            </a:r>
            <a:r>
              <a:rPr lang="en-US" dirty="0"/>
              <a:t>freedom of choice of formats and colors. </a:t>
            </a:r>
          </a:p>
          <a:p>
            <a:r>
              <a:rPr lang="en-US" dirty="0"/>
              <a:t>The codes are written into the </a:t>
            </a:r>
            <a:r>
              <a:rPr lang="en-US" dirty="0" smtClean="0"/>
              <a:t>result </a:t>
            </a:r>
            <a:r>
              <a:rPr lang="en-US" dirty="0"/>
              <a:t>pictures, such as "~ NANS1" and replaced with a numerical value </a:t>
            </a:r>
            <a:r>
              <a:rPr lang="en-US" dirty="0" smtClean="0"/>
              <a:t>by </a:t>
            </a:r>
            <a:r>
              <a:rPr lang="en-US" dirty="0" err="1" smtClean="0"/>
              <a:t>mentometer</a:t>
            </a:r>
            <a:r>
              <a:rPr lang="en-US" dirty="0" smtClean="0"/>
              <a:t>, </a:t>
            </a:r>
            <a:r>
              <a:rPr lang="en-US" dirty="0"/>
              <a:t>in this case the number of votes for option 1 (NANS1 = Number of answers # 1)</a:t>
            </a:r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Try voting now from your smartphone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  <p:custDataLst>
              <p:tags r:id="rId1"/>
            </p:custDataLst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Press 1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Press 2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Press 3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mtClean="0"/>
              <a:t>Press 4 </a:t>
            </a:r>
            <a:endParaRPr lang="it-IT"/>
          </a:p>
        </p:txBody>
      </p:sp>
      <p:sp>
        <p:nvSpPr>
          <p:cNvPr id="5" name="Rettangolo 4"/>
          <p:cNvSpPr/>
          <p:nvPr>
            <p:custDataLst>
              <p:tags r:id="rId2"/>
            </p:custDataLst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074" y="6266497"/>
            <a:ext cx="268605" cy="38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0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Any</a:t>
            </a:r>
            <a:r>
              <a:rPr lang="it-IT" dirty="0" smtClean="0"/>
              <a:t> </a:t>
            </a:r>
            <a:r>
              <a:rPr lang="it-IT" dirty="0" err="1" smtClean="0"/>
              <a:t>question</a:t>
            </a:r>
            <a:r>
              <a:rPr lang="it-IT" dirty="0" smtClean="0"/>
              <a:t> </a:t>
            </a:r>
            <a:r>
              <a:rPr lang="it-IT" dirty="0" err="1" smtClean="0"/>
              <a:t>please</a:t>
            </a:r>
            <a:r>
              <a:rPr lang="it-IT" dirty="0" smtClean="0"/>
              <a:t> </a:t>
            </a:r>
            <a:r>
              <a:rPr lang="it-IT" dirty="0" err="1" smtClean="0"/>
              <a:t>get</a:t>
            </a:r>
            <a:r>
              <a:rPr lang="it-IT" dirty="0" smtClean="0"/>
              <a:t> in </a:t>
            </a:r>
            <a:r>
              <a:rPr lang="it-IT" dirty="0" err="1" smtClean="0"/>
              <a:t>touch</a:t>
            </a:r>
            <a:r>
              <a:rPr lang="it-IT" dirty="0" smtClean="0"/>
              <a:t> with </a:t>
            </a:r>
            <a:r>
              <a:rPr lang="it-IT" dirty="0" err="1" smtClean="0"/>
              <a:t>us</a:t>
            </a:r>
            <a:r>
              <a:rPr lang="it-IT" dirty="0" smtClean="0"/>
              <a:t>!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720736" y="3756248"/>
            <a:ext cx="4064496" cy="1752600"/>
          </a:xfrm>
        </p:spPr>
        <p:txBody>
          <a:bodyPr/>
          <a:lstStyle/>
          <a:p>
            <a:pPr algn="l"/>
            <a:r>
              <a:rPr lang="it-IT" dirty="0" smtClean="0">
                <a:hlinkClick r:id="rId2"/>
              </a:rPr>
              <a:t>office@mentometer.it</a:t>
            </a:r>
            <a:endParaRPr lang="it-IT" dirty="0" smtClean="0"/>
          </a:p>
          <a:p>
            <a:pPr algn="l"/>
            <a:endParaRPr lang="it-IT" dirty="0" smtClean="0"/>
          </a:p>
          <a:p>
            <a:pPr algn="l"/>
            <a:r>
              <a:rPr lang="it-IT" dirty="0" smtClean="0"/>
              <a:t>393 039 5284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" y="0"/>
            <a:ext cx="9144000" cy="17106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026" name="Picture 2" descr="C:\Users\fsamoggia\AppData\Local\Microsoft\Windows\Temporary Internet Files\Content.IE5\HAZY5SJK\MM900356812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848572"/>
            <a:ext cx="812676" cy="81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samoggia\AppData\Local\Microsoft\Windows\Temporary Internet Files\Content.IE5\T02Q4CIO\MM900236354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40841"/>
            <a:ext cx="712465" cy="63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93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Hide</a:t>
            </a:r>
            <a:r>
              <a:rPr lang="it-IT" dirty="0"/>
              <a:t> </a:t>
            </a:r>
            <a:r>
              <a:rPr lang="it-IT" dirty="0" smtClean="0"/>
              <a:t>/ </a:t>
            </a:r>
            <a:r>
              <a:rPr lang="it-IT" dirty="0" err="1" smtClean="0"/>
              <a:t>Unhide</a:t>
            </a:r>
            <a:r>
              <a:rPr lang="it-IT" dirty="0" smtClean="0"/>
              <a:t> Tilde </a:t>
            </a:r>
            <a:r>
              <a:rPr lang="it-IT" dirty="0" err="1" smtClean="0"/>
              <a:t>Codes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To show or </a:t>
            </a:r>
            <a:r>
              <a:rPr lang="it-IT" dirty="0" err="1" smtClean="0"/>
              <a:t>hide</a:t>
            </a:r>
            <a:r>
              <a:rPr lang="it-IT" dirty="0" smtClean="0"/>
              <a:t> the tilde </a:t>
            </a:r>
            <a:r>
              <a:rPr lang="it-IT" dirty="0" err="1" smtClean="0"/>
              <a:t>codes</a:t>
            </a:r>
            <a:r>
              <a:rPr lang="it-IT" dirty="0" smtClean="0"/>
              <a:t> in the </a:t>
            </a:r>
            <a:r>
              <a:rPr lang="it-IT" dirty="0" err="1" smtClean="0"/>
              <a:t>presentation</a:t>
            </a:r>
            <a:r>
              <a:rPr lang="it-IT" dirty="0" smtClean="0"/>
              <a:t> use the menu «</a:t>
            </a:r>
            <a:r>
              <a:rPr lang="it-IT" dirty="0" err="1" smtClean="0"/>
              <a:t>tools</a:t>
            </a:r>
            <a:r>
              <a:rPr lang="it-IT" dirty="0" smtClean="0"/>
              <a:t>» and </a:t>
            </a:r>
            <a:r>
              <a:rPr lang="it-IT" dirty="0" err="1" smtClean="0"/>
              <a:t>choose</a:t>
            </a:r>
            <a:r>
              <a:rPr lang="it-IT" dirty="0" smtClean="0"/>
              <a:t> «show/</a:t>
            </a:r>
            <a:r>
              <a:rPr lang="it-IT" dirty="0" err="1" smtClean="0"/>
              <a:t>hide</a:t>
            </a:r>
            <a:r>
              <a:rPr lang="it-IT" dirty="0" smtClean="0"/>
              <a:t> tilde </a:t>
            </a:r>
            <a:r>
              <a:rPr lang="it-IT" dirty="0" err="1" smtClean="0"/>
              <a:t>codes</a:t>
            </a:r>
            <a:r>
              <a:rPr lang="it-IT" dirty="0" smtClean="0"/>
              <a:t>»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658" y="4293096"/>
            <a:ext cx="58197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ccia in giù 3"/>
          <p:cNvSpPr/>
          <p:nvPr/>
        </p:nvSpPr>
        <p:spPr>
          <a:xfrm>
            <a:off x="3226046" y="3573016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37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424" y="6453336"/>
            <a:ext cx="198125" cy="267469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How long have you been using your mentometer?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&lt; 6 months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6-12 </a:t>
            </a:r>
            <a:r>
              <a:rPr lang="en-US" dirty="0" err="1" smtClean="0"/>
              <a:t>monts</a:t>
            </a:r>
            <a:r>
              <a:rPr lang="en-US" dirty="0" smtClean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&gt; 1 year </a:t>
            </a:r>
            <a:endParaRPr lang="en-US" dirty="0"/>
          </a:p>
        </p:txBody>
      </p:sp>
      <p:sp>
        <p:nvSpPr>
          <p:cNvPr id="5" name="Rektangel 4"/>
          <p:cNvSpPr/>
          <p:nvPr>
            <p:custDataLst>
              <p:tags r:id="rId2"/>
            </p:custDataLst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Commonly used tilde codes 1(2)…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90829377"/>
              </p:ext>
            </p:extLst>
          </p:nvPr>
        </p:nvGraphicFramePr>
        <p:xfrm>
          <a:off x="785813" y="1357313"/>
          <a:ext cx="7572375" cy="5333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62"/>
                <a:gridCol w="2262188"/>
                <a:gridCol w="2524125"/>
              </a:tblGrid>
              <a:tr h="640040"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Description</a:t>
                      </a:r>
                      <a:endParaRPr lang="sv-SE" sz="1800" dirty="0"/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Tilde</a:t>
                      </a:r>
                      <a:r>
                        <a:rPr lang="sv-SE" sz="1800" baseline="0" dirty="0" smtClean="0"/>
                        <a:t> Code</a:t>
                      </a:r>
                      <a:endParaRPr lang="sv-SE" sz="1800" dirty="0"/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Result (will appear</a:t>
                      </a:r>
                      <a:r>
                        <a:rPr lang="sv-SE" sz="1800" baseline="0" dirty="0" smtClean="0"/>
                        <a:t> in presentation mode after voting</a:t>
                      </a:r>
                      <a:r>
                        <a:rPr lang="sv-SE" sz="1800" dirty="0" smtClean="0"/>
                        <a:t>)</a:t>
                      </a:r>
                    </a:p>
                  </a:txBody>
                  <a:tcPr marL="91439" marR="91439" marT="45717" marB="45717" anchor="ctr"/>
                </a:tc>
              </a:tr>
              <a:tr h="640040">
                <a:tc>
                  <a:txBody>
                    <a:bodyPr/>
                    <a:lstStyle/>
                    <a:p>
                      <a:pPr algn="l"/>
                      <a:r>
                        <a:rPr lang="sv-SE" sz="1800" dirty="0" smtClean="0"/>
                        <a:t>Total number of votes for option 1 </a:t>
                      </a:r>
                      <a:r>
                        <a:rPr lang="sv-SE" sz="1800" baseline="0" dirty="0" smtClean="0"/>
                        <a:t>(&lt; 6 months)</a:t>
                      </a:r>
                      <a:endParaRPr lang="sv-SE" sz="1800" dirty="0"/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smtClean="0"/>
                        <a:t>”~NANS1”</a:t>
                      </a:r>
                    </a:p>
                    <a:p>
                      <a:pPr algn="ctr"/>
                      <a:r>
                        <a:rPr lang="sv-SE" sz="1400" smtClean="0"/>
                        <a:t>(Number of ANSwers #1)</a:t>
                      </a:r>
                      <a:endParaRPr lang="sv-SE" sz="1400" dirty="0"/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smtClean="0"/>
                        <a:t>19</a:t>
                      </a:r>
                      <a:endParaRPr lang="sv-SE" sz="1800" dirty="0" smtClean="0"/>
                    </a:p>
                  </a:txBody>
                  <a:tcPr marL="91439" marR="91439" marT="45717" marB="45717" anchor="ctr"/>
                </a:tc>
              </a:tr>
              <a:tr h="640040">
                <a:tc>
                  <a:txBody>
                    <a:bodyPr/>
                    <a:lstStyle/>
                    <a:p>
                      <a:pPr algn="l"/>
                      <a:r>
                        <a:rPr lang="sv-SE" sz="1800" dirty="0" smtClean="0"/>
                        <a:t>Total number of votes for option 2 </a:t>
                      </a:r>
                      <a:r>
                        <a:rPr lang="sv-SE" sz="1800" baseline="0" dirty="0" smtClean="0"/>
                        <a:t>(6-12 months)</a:t>
                      </a:r>
                      <a:endParaRPr lang="sv-SE" sz="1800" dirty="0"/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smtClean="0"/>
                        <a:t>”~NANS2”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(Number of ANSwers #2)</a:t>
                      </a:r>
                      <a:endParaRPr kumimoji="0" lang="sv-SE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smtClean="0"/>
                        <a:t>16</a:t>
                      </a:r>
                      <a:endParaRPr lang="sv-SE" sz="1800" dirty="0" smtClean="0"/>
                    </a:p>
                  </a:txBody>
                  <a:tcPr marL="91439" marR="91439" marT="45717" marB="45717" anchor="ctr"/>
                </a:tc>
              </a:tr>
              <a:tr h="640040">
                <a:tc>
                  <a:txBody>
                    <a:bodyPr/>
                    <a:lstStyle/>
                    <a:p>
                      <a:pPr algn="l"/>
                      <a:r>
                        <a:rPr lang="sv-SE" sz="1800" dirty="0" smtClean="0"/>
                        <a:t>Total number of votes for option 3 </a:t>
                      </a:r>
                      <a:r>
                        <a:rPr lang="sv-SE" sz="1800" baseline="0" dirty="0" smtClean="0"/>
                        <a:t>(&gt; 1 year)</a:t>
                      </a:r>
                      <a:endParaRPr lang="sv-SE" sz="1800" dirty="0"/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”~NANS3”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sv-S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kumimoji="0" lang="sv-S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ANSwers</a:t>
                      </a:r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#3)</a:t>
                      </a: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smtClean="0"/>
                        <a:t>15</a:t>
                      </a:r>
                      <a:endParaRPr lang="sv-SE" sz="1800" dirty="0"/>
                    </a:p>
                  </a:txBody>
                  <a:tcPr marL="91439" marR="91439" marT="45717" marB="45717" anchor="ctr"/>
                </a:tc>
              </a:tr>
              <a:tr h="5790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Total number of responses</a:t>
                      </a: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”~TANS”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(Total </a:t>
                      </a:r>
                      <a:r>
                        <a:rPr kumimoji="0" lang="sv-S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kumimoji="0" lang="sv-S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ANSwers</a:t>
                      </a:r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smtClean="0"/>
                        <a:t>50</a:t>
                      </a:r>
                      <a:endParaRPr lang="sv-SE" sz="1800" dirty="0"/>
                    </a:p>
                  </a:txBody>
                  <a:tcPr marL="91439" marR="91439" marT="45717" marB="45717" anchor="ctr"/>
                </a:tc>
              </a:tr>
              <a:tr h="640040">
                <a:tc>
                  <a:txBody>
                    <a:bodyPr/>
                    <a:lstStyle/>
                    <a:p>
                      <a:pPr algn="l"/>
                      <a:r>
                        <a:rPr lang="sv-SE" sz="1800" dirty="0" smtClean="0"/>
                        <a:t>Percentage of votes for option 1</a:t>
                      </a:r>
                      <a:r>
                        <a:rPr lang="sv-SE" sz="1800" baseline="0" dirty="0" smtClean="0"/>
                        <a:t>(&lt; 6 months)</a:t>
                      </a:r>
                      <a:endParaRPr lang="sv-SE" sz="1800" dirty="0"/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”~PANS1”</a:t>
                      </a:r>
                    </a:p>
                    <a:p>
                      <a:pPr algn="ctr"/>
                      <a:r>
                        <a:rPr lang="sv-SE" sz="1400" dirty="0" smtClean="0"/>
                        <a:t>(Percent </a:t>
                      </a:r>
                      <a:r>
                        <a:rPr lang="sv-SE" sz="1400" dirty="0" err="1" smtClean="0"/>
                        <a:t>ANSwers</a:t>
                      </a:r>
                      <a:r>
                        <a:rPr lang="sv-SE" sz="1400" dirty="0" smtClean="0"/>
                        <a:t> #1)</a:t>
                      </a:r>
                      <a:endParaRPr lang="sv-SE" sz="1400" dirty="0"/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smtClean="0"/>
                        <a:t>38%</a:t>
                      </a:r>
                      <a:endParaRPr lang="sv-SE" sz="1800" dirty="0" smtClean="0"/>
                    </a:p>
                  </a:txBody>
                  <a:tcPr marL="91439" marR="91439" marT="45717" marB="45717" anchor="ctr"/>
                </a:tc>
              </a:tr>
              <a:tr h="640040">
                <a:tc>
                  <a:txBody>
                    <a:bodyPr/>
                    <a:lstStyle/>
                    <a:p>
                      <a:pPr algn="l"/>
                      <a:r>
                        <a:rPr lang="sv-SE" sz="1800" dirty="0" smtClean="0"/>
                        <a:t>Percentage of votes for option </a:t>
                      </a:r>
                      <a:r>
                        <a:rPr lang="sv-SE" sz="1800" baseline="0" dirty="0" smtClean="0"/>
                        <a:t>2 (6-12 months)</a:t>
                      </a:r>
                      <a:endParaRPr lang="sv-SE" sz="1800" dirty="0"/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”~PANS2”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sv-SE" sz="1400" dirty="0" smtClean="0"/>
                        <a:t>Percent </a:t>
                      </a:r>
                      <a:r>
                        <a:rPr kumimoji="0" lang="sv-S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ANSwers</a:t>
                      </a:r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#2)</a:t>
                      </a: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smtClean="0"/>
                        <a:t>32%</a:t>
                      </a:r>
                      <a:endParaRPr lang="sv-SE" sz="1800" dirty="0" smtClean="0"/>
                    </a:p>
                  </a:txBody>
                  <a:tcPr marL="91439" marR="91439" marT="45717" marB="45717" anchor="ctr"/>
                </a:tc>
              </a:tr>
              <a:tr h="640040">
                <a:tc>
                  <a:txBody>
                    <a:bodyPr/>
                    <a:lstStyle/>
                    <a:p>
                      <a:pPr algn="l"/>
                      <a:r>
                        <a:rPr lang="sv-SE" sz="1800" dirty="0" smtClean="0"/>
                        <a:t>Percentage of votes for option </a:t>
                      </a:r>
                      <a:r>
                        <a:rPr lang="sv-SE" sz="1800" baseline="0" dirty="0" smtClean="0"/>
                        <a:t>3 (&gt; 1 year)</a:t>
                      </a:r>
                      <a:endParaRPr lang="sv-SE" sz="1800" dirty="0"/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”~PANS3”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sv-SE" sz="1400" dirty="0" smtClean="0"/>
                        <a:t>Percent </a:t>
                      </a:r>
                      <a:r>
                        <a:rPr kumimoji="0" lang="sv-S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ANSwers</a:t>
                      </a:r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#3)</a:t>
                      </a:r>
                    </a:p>
                  </a:txBody>
                  <a:tcPr marL="91439" marR="91439" marT="45717" marB="4571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smtClean="0"/>
                        <a:t>30%</a:t>
                      </a:r>
                      <a:endParaRPr lang="sv-SE" sz="1800" dirty="0"/>
                    </a:p>
                  </a:txBody>
                  <a:tcPr marL="91439" marR="91439" marT="45717" marB="45717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Commonly used tilde codes 2(2)…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2497998"/>
              </p:ext>
            </p:extLst>
          </p:nvPr>
        </p:nvGraphicFramePr>
        <p:xfrm>
          <a:off x="785813" y="1357313"/>
          <a:ext cx="7572375" cy="5151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62"/>
                <a:gridCol w="2262188"/>
                <a:gridCol w="2524125"/>
              </a:tblGrid>
              <a:tr h="640164"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Description</a:t>
                      </a:r>
                      <a:endParaRPr lang="sv-SE" sz="1800" dirty="0"/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Tilde</a:t>
                      </a:r>
                      <a:r>
                        <a:rPr lang="sv-SE" sz="1800" baseline="0" dirty="0" smtClean="0"/>
                        <a:t> Code</a:t>
                      </a:r>
                      <a:endParaRPr lang="sv-SE" sz="1800" dirty="0"/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Result (will appear</a:t>
                      </a:r>
                      <a:r>
                        <a:rPr lang="sv-SE" sz="1800" baseline="0" dirty="0" smtClean="0"/>
                        <a:t> in presentation mode after voting</a:t>
                      </a:r>
                      <a:r>
                        <a:rPr lang="sv-SE" sz="1800" dirty="0" smtClean="0"/>
                        <a:t>)</a:t>
                      </a:r>
                    </a:p>
                  </a:txBody>
                  <a:tcPr marL="91439" marR="91439" marT="45726" marB="45726" anchor="ctr"/>
                </a:tc>
              </a:tr>
              <a:tr h="579196">
                <a:tc>
                  <a:txBody>
                    <a:bodyPr/>
                    <a:lstStyle/>
                    <a:p>
                      <a:pPr algn="l"/>
                      <a:r>
                        <a:rPr lang="sv-SE" sz="1800" baseline="0" dirty="0" smtClean="0"/>
                        <a:t>Wording of the question</a:t>
                      </a: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”~QUES”</a:t>
                      </a:r>
                    </a:p>
                    <a:p>
                      <a:pPr algn="ctr"/>
                      <a:r>
                        <a:rPr lang="sv-SE" sz="1400" dirty="0" smtClean="0"/>
                        <a:t>(</a:t>
                      </a:r>
                      <a:r>
                        <a:rPr lang="sv-SE" sz="1400" dirty="0" err="1" smtClean="0"/>
                        <a:t>QUEStion</a:t>
                      </a:r>
                      <a:r>
                        <a:rPr lang="sv-SE" sz="1400" dirty="0" smtClean="0"/>
                        <a:t>)</a:t>
                      </a:r>
                      <a:endParaRPr lang="sv-SE" sz="1400" dirty="0"/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mtClean="0"/>
                        <a:t>How long have you been using your mentometer?</a:t>
                      </a:r>
                      <a:endParaRPr lang="sv-SE" sz="1800" dirty="0" smtClean="0"/>
                    </a:p>
                  </a:txBody>
                  <a:tcPr marL="91439" marR="91439" marT="45726" marB="45726" anchor="ctr"/>
                </a:tc>
              </a:tr>
              <a:tr h="579196">
                <a:tc>
                  <a:txBody>
                    <a:bodyPr/>
                    <a:lstStyle/>
                    <a:p>
                      <a:pPr algn="l"/>
                      <a:r>
                        <a:rPr lang="sv-SE" sz="1800" dirty="0" smtClean="0"/>
                        <a:t>Answer option</a:t>
                      </a:r>
                      <a:r>
                        <a:rPr lang="sv-SE" sz="1800" baseline="0" dirty="0" smtClean="0"/>
                        <a:t> 1</a:t>
                      </a: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”~ANSW1”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sv-S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ANSWers</a:t>
                      </a:r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#1)</a:t>
                      </a: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smtClean="0"/>
                        <a:t>&lt; 6 months</a:t>
                      </a:r>
                      <a:endParaRPr lang="sv-SE" sz="1800" dirty="0" smtClean="0"/>
                    </a:p>
                  </a:txBody>
                  <a:tcPr marL="91439" marR="91439" marT="45726" marB="45726" anchor="ctr"/>
                </a:tc>
              </a:tr>
              <a:tr h="579196">
                <a:tc>
                  <a:txBody>
                    <a:bodyPr/>
                    <a:lstStyle/>
                    <a:p>
                      <a:pPr algn="l"/>
                      <a:r>
                        <a:rPr lang="sv-SE" sz="1800" dirty="0" smtClean="0"/>
                        <a:t>Answer option</a:t>
                      </a:r>
                      <a:r>
                        <a:rPr lang="sv-SE" sz="1800" baseline="0" dirty="0" smtClean="0"/>
                        <a:t> 2</a:t>
                      </a: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”~ANSW2”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sv-S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ANSWers</a:t>
                      </a:r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#2)</a:t>
                      </a: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800" smtClean="0"/>
                        <a:t>6-12 monts</a:t>
                      </a:r>
                      <a:endParaRPr lang="sv-SE" sz="1800" dirty="0"/>
                    </a:p>
                  </a:txBody>
                  <a:tcPr marL="91439" marR="91439" marT="45726" marB="45726" anchor="ctr"/>
                </a:tc>
              </a:tr>
              <a:tr h="579196">
                <a:tc>
                  <a:txBody>
                    <a:bodyPr/>
                    <a:lstStyle/>
                    <a:p>
                      <a:pPr algn="l"/>
                      <a:r>
                        <a:rPr lang="sv-SE" sz="1800" baseline="0" dirty="0" smtClean="0"/>
                        <a:t>Answer option 3</a:t>
                      </a: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”~ANSW3”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sv-S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ANSWers</a:t>
                      </a:r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#3)</a:t>
                      </a: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800" smtClean="0"/>
                        <a:t>&gt; 1 year</a:t>
                      </a:r>
                      <a:endParaRPr lang="sv-SE" sz="1800" dirty="0"/>
                    </a:p>
                  </a:txBody>
                  <a:tcPr marL="91439" marR="91439" marT="45726" marB="45726" anchor="ctr"/>
                </a:tc>
              </a:tr>
              <a:tr h="579196">
                <a:tc>
                  <a:txBody>
                    <a:bodyPr/>
                    <a:lstStyle/>
                    <a:p>
                      <a:pPr algn="l"/>
                      <a:r>
                        <a:rPr lang="sv-SE" sz="1800" dirty="0" smtClean="0"/>
                        <a:t>Average of the answers</a:t>
                      </a:r>
                      <a:endParaRPr lang="sv-SE" sz="1800" dirty="0"/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”~AVER”</a:t>
                      </a:r>
                    </a:p>
                    <a:p>
                      <a:pPr algn="ctr"/>
                      <a:r>
                        <a:rPr lang="sv-SE" sz="1400" dirty="0" smtClean="0"/>
                        <a:t>(</a:t>
                      </a:r>
                      <a:r>
                        <a:rPr lang="sv-SE" sz="1400" dirty="0" err="1" smtClean="0"/>
                        <a:t>AVERage</a:t>
                      </a:r>
                      <a:r>
                        <a:rPr lang="sv-SE" sz="1400" dirty="0" smtClean="0"/>
                        <a:t>)</a:t>
                      </a:r>
                      <a:endParaRPr lang="sv-SE" sz="1400" dirty="0"/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smtClean="0"/>
                        <a:t>2</a:t>
                      </a:r>
                      <a:endParaRPr lang="sv-SE" sz="1800" dirty="0" smtClean="0"/>
                    </a:p>
                  </a:txBody>
                  <a:tcPr marL="91439" marR="91439" marT="45726" marB="45726" anchor="ctr"/>
                </a:tc>
              </a:tr>
              <a:tr h="640164">
                <a:tc>
                  <a:txBody>
                    <a:bodyPr/>
                    <a:lstStyle/>
                    <a:p>
                      <a:pPr algn="l"/>
                      <a:r>
                        <a:rPr lang="sv-SE" sz="1800" dirty="0" smtClean="0"/>
                        <a:t>Average of the answers wit</a:t>
                      </a:r>
                      <a:r>
                        <a:rPr lang="sv-SE" sz="1800" baseline="0" dirty="0" smtClean="0"/>
                        <a:t>h one decimal</a:t>
                      </a:r>
                      <a:endParaRPr lang="sv-SE" sz="1800" dirty="0"/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”~AVER.1”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sv-S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AVERage</a:t>
                      </a:r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sv-S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smtClean="0"/>
                        <a:t>1,9</a:t>
                      </a:r>
                      <a:endParaRPr lang="sv-SE" sz="1800" dirty="0" smtClean="0"/>
                    </a:p>
                  </a:txBody>
                  <a:tcPr marL="91439" marR="91439" marT="45726" marB="45726" anchor="ctr"/>
                </a:tc>
              </a:tr>
              <a:tr h="640164">
                <a:tc>
                  <a:txBody>
                    <a:bodyPr/>
                    <a:lstStyle/>
                    <a:p>
                      <a:pPr algn="l"/>
                      <a:r>
                        <a:rPr lang="sv-SE" sz="1800" dirty="0" smtClean="0"/>
                        <a:t>Average of the answers with 2 decimals</a:t>
                      </a:r>
                      <a:endParaRPr lang="sv-SE" sz="1800" dirty="0"/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”~AVER.2”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sv-SE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AVERage</a:t>
                      </a:r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sv-S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6" marB="4572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smtClean="0"/>
                        <a:t>1,92</a:t>
                      </a:r>
                      <a:endParaRPr lang="sv-SE" sz="1800" dirty="0"/>
                    </a:p>
                  </a:txBody>
                  <a:tcPr marL="91439" marR="91439" marT="45726" marB="45726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Diagram</a:t>
            </a:r>
          </a:p>
        </p:txBody>
      </p:sp>
      <p:sp>
        <p:nvSpPr>
          <p:cNvPr id="39" name="Text Box 2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55721" y="4027455"/>
            <a:ext cx="898525" cy="1616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>
              <a:spcBef>
                <a:spcPct val="50000"/>
              </a:spcBef>
              <a:defRPr/>
            </a:pPr>
            <a:endParaRPr lang="sv-SE" dirty="0"/>
          </a:p>
        </p:txBody>
      </p:sp>
      <p:sp>
        <p:nvSpPr>
          <p:cNvPr id="40" name="Text Box 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81283" y="4282620"/>
            <a:ext cx="898525" cy="13609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>
              <a:spcBef>
                <a:spcPct val="50000"/>
              </a:spcBef>
              <a:defRPr/>
            </a:pPr>
            <a:endParaRPr lang="sv-SE" dirty="0"/>
          </a:p>
        </p:txBody>
      </p:sp>
      <p:sp>
        <p:nvSpPr>
          <p:cNvPr id="41" name="Text Box 3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06845" y="4367687"/>
            <a:ext cx="898525" cy="127587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/>
          <a:lstStyle/>
          <a:p>
            <a:pPr>
              <a:spcBef>
                <a:spcPct val="50000"/>
              </a:spcBef>
              <a:defRPr/>
            </a:pPr>
            <a:endParaRPr lang="sv-SE" dirty="0"/>
          </a:p>
        </p:txBody>
      </p:sp>
      <p:sp>
        <p:nvSpPr>
          <p:cNvPr id="42" name="Text Box 3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3838" y="5811838"/>
            <a:ext cx="1211262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v-SE" sz="1400" b="1" smtClean="0">
                <a:latin typeface="Calibri" pitchFamily="34" charset="0"/>
              </a:rPr>
              <a:t>&gt; 1 year</a:t>
            </a:r>
            <a:endParaRPr lang="sv-SE" sz="1400" b="1" dirty="0">
              <a:latin typeface="Calibri" pitchFamily="34" charset="0"/>
            </a:endParaRPr>
          </a:p>
        </p:txBody>
      </p:sp>
      <p:grpSp>
        <p:nvGrpSpPr>
          <p:cNvPr id="13325" name="Group 61"/>
          <p:cNvGrpSpPr>
            <a:grpSpLocks/>
          </p:cNvGrpSpPr>
          <p:nvPr/>
        </p:nvGrpSpPr>
        <p:grpSpPr bwMode="auto">
          <a:xfrm>
            <a:off x="428625" y="1222375"/>
            <a:ext cx="703263" cy="4589463"/>
            <a:chOff x="285" y="664"/>
            <a:chExt cx="443" cy="2891"/>
          </a:xfrm>
        </p:grpSpPr>
        <p:sp>
          <p:nvSpPr>
            <p:cNvPr id="13344" name="Text Box 50"/>
            <p:cNvSpPr txBox="1">
              <a:spLocks noChangeArrowheads="1"/>
            </p:cNvSpPr>
            <p:nvPr/>
          </p:nvSpPr>
          <p:spPr bwMode="auto">
            <a:xfrm>
              <a:off x="356" y="931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sv-SE" sz="1600">
                  <a:latin typeface="Calibri" pitchFamily="34" charset="0"/>
                </a:rPr>
                <a:t>90%</a:t>
              </a:r>
            </a:p>
          </p:txBody>
        </p:sp>
        <p:sp>
          <p:nvSpPr>
            <p:cNvPr id="13345" name="Text Box 51"/>
            <p:cNvSpPr txBox="1">
              <a:spLocks noChangeArrowheads="1"/>
            </p:cNvSpPr>
            <p:nvPr/>
          </p:nvSpPr>
          <p:spPr bwMode="auto">
            <a:xfrm>
              <a:off x="356" y="1199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sv-SE" sz="1600">
                  <a:latin typeface="Calibri" pitchFamily="34" charset="0"/>
                </a:rPr>
                <a:t>80%</a:t>
              </a:r>
            </a:p>
          </p:txBody>
        </p:sp>
        <p:sp>
          <p:nvSpPr>
            <p:cNvPr id="13346" name="Text Box 52"/>
            <p:cNvSpPr txBox="1">
              <a:spLocks noChangeArrowheads="1"/>
            </p:cNvSpPr>
            <p:nvPr/>
          </p:nvSpPr>
          <p:spPr bwMode="auto">
            <a:xfrm>
              <a:off x="356" y="1467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sv-SE" sz="1600">
                  <a:latin typeface="Calibri" pitchFamily="34" charset="0"/>
                </a:rPr>
                <a:t>70%</a:t>
              </a:r>
            </a:p>
          </p:txBody>
        </p:sp>
        <p:sp>
          <p:nvSpPr>
            <p:cNvPr id="13347" name="Text Box 53"/>
            <p:cNvSpPr txBox="1">
              <a:spLocks noChangeArrowheads="1"/>
            </p:cNvSpPr>
            <p:nvPr/>
          </p:nvSpPr>
          <p:spPr bwMode="auto">
            <a:xfrm>
              <a:off x="285" y="664"/>
              <a:ext cx="4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sv-SE" sz="1600">
                  <a:latin typeface="Calibri" pitchFamily="34" charset="0"/>
                </a:rPr>
                <a:t>100%</a:t>
              </a:r>
            </a:p>
          </p:txBody>
        </p:sp>
        <p:sp>
          <p:nvSpPr>
            <p:cNvPr id="13348" name="Text Box 54"/>
            <p:cNvSpPr txBox="1">
              <a:spLocks noChangeArrowheads="1"/>
            </p:cNvSpPr>
            <p:nvPr/>
          </p:nvSpPr>
          <p:spPr bwMode="auto">
            <a:xfrm>
              <a:off x="356" y="1735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sv-SE" sz="1600">
                  <a:latin typeface="Calibri" pitchFamily="34" charset="0"/>
                </a:rPr>
                <a:t>60%</a:t>
              </a:r>
            </a:p>
          </p:txBody>
        </p:sp>
        <p:sp>
          <p:nvSpPr>
            <p:cNvPr id="13349" name="Text Box 55"/>
            <p:cNvSpPr txBox="1">
              <a:spLocks noChangeArrowheads="1"/>
            </p:cNvSpPr>
            <p:nvPr/>
          </p:nvSpPr>
          <p:spPr bwMode="auto">
            <a:xfrm>
              <a:off x="356" y="2003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sv-SE" sz="1600">
                  <a:latin typeface="Calibri" pitchFamily="34" charset="0"/>
                </a:rPr>
                <a:t>50%</a:t>
              </a:r>
            </a:p>
          </p:txBody>
        </p:sp>
        <p:sp>
          <p:nvSpPr>
            <p:cNvPr id="13350" name="Text Box 56"/>
            <p:cNvSpPr txBox="1">
              <a:spLocks noChangeArrowheads="1"/>
            </p:cNvSpPr>
            <p:nvPr/>
          </p:nvSpPr>
          <p:spPr bwMode="auto">
            <a:xfrm>
              <a:off x="356" y="2271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sv-SE" sz="1600">
                  <a:latin typeface="Calibri" pitchFamily="34" charset="0"/>
                </a:rPr>
                <a:t>40%</a:t>
              </a:r>
            </a:p>
          </p:txBody>
        </p:sp>
        <p:sp>
          <p:nvSpPr>
            <p:cNvPr id="13351" name="Text Box 57"/>
            <p:cNvSpPr txBox="1">
              <a:spLocks noChangeArrowheads="1"/>
            </p:cNvSpPr>
            <p:nvPr/>
          </p:nvSpPr>
          <p:spPr bwMode="auto">
            <a:xfrm>
              <a:off x="356" y="2539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sv-SE" sz="1600">
                  <a:latin typeface="Calibri" pitchFamily="34" charset="0"/>
                </a:rPr>
                <a:t>30%</a:t>
              </a:r>
            </a:p>
          </p:txBody>
        </p:sp>
        <p:sp>
          <p:nvSpPr>
            <p:cNvPr id="13352" name="Text Box 58"/>
            <p:cNvSpPr txBox="1">
              <a:spLocks noChangeArrowheads="1"/>
            </p:cNvSpPr>
            <p:nvPr/>
          </p:nvSpPr>
          <p:spPr bwMode="auto">
            <a:xfrm>
              <a:off x="356" y="2807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sv-SE" sz="1600">
                  <a:latin typeface="Calibri" pitchFamily="34" charset="0"/>
                </a:rPr>
                <a:t>20%</a:t>
              </a:r>
            </a:p>
          </p:txBody>
        </p:sp>
        <p:sp>
          <p:nvSpPr>
            <p:cNvPr id="13353" name="Text Box 59"/>
            <p:cNvSpPr txBox="1">
              <a:spLocks noChangeArrowheads="1"/>
            </p:cNvSpPr>
            <p:nvPr/>
          </p:nvSpPr>
          <p:spPr bwMode="auto">
            <a:xfrm>
              <a:off x="356" y="3075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sv-SE" sz="1600">
                  <a:latin typeface="Calibri" pitchFamily="34" charset="0"/>
                </a:rPr>
                <a:t>10%</a:t>
              </a:r>
            </a:p>
          </p:txBody>
        </p:sp>
        <p:sp>
          <p:nvSpPr>
            <p:cNvPr id="13354" name="Text Box 60"/>
            <p:cNvSpPr txBox="1">
              <a:spLocks noChangeArrowheads="1"/>
            </p:cNvSpPr>
            <p:nvPr/>
          </p:nvSpPr>
          <p:spPr bwMode="auto">
            <a:xfrm>
              <a:off x="427" y="3343"/>
              <a:ext cx="3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sv-SE" sz="1600">
                  <a:latin typeface="Calibri" pitchFamily="34" charset="0"/>
                </a:rPr>
                <a:t>0%</a:t>
              </a:r>
            </a:p>
          </p:txBody>
        </p:sp>
      </p:grpSp>
      <p:grpSp>
        <p:nvGrpSpPr>
          <p:cNvPr id="13326" name="Group 49"/>
          <p:cNvGrpSpPr>
            <a:grpSpLocks/>
          </p:cNvGrpSpPr>
          <p:nvPr/>
        </p:nvGrpSpPr>
        <p:grpSpPr bwMode="auto">
          <a:xfrm>
            <a:off x="1216025" y="1390650"/>
            <a:ext cx="4197350" cy="4252913"/>
            <a:chOff x="389" y="770"/>
            <a:chExt cx="2455" cy="2679"/>
          </a:xfrm>
        </p:grpSpPr>
        <p:sp>
          <p:nvSpPr>
            <p:cNvPr id="13333" name="Line 25"/>
            <p:cNvSpPr>
              <a:spLocks noChangeShapeType="1"/>
            </p:cNvSpPr>
            <p:nvPr/>
          </p:nvSpPr>
          <p:spPr bwMode="auto">
            <a:xfrm>
              <a:off x="389" y="770"/>
              <a:ext cx="245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Line 26"/>
            <p:cNvSpPr>
              <a:spLocks noChangeShapeType="1"/>
            </p:cNvSpPr>
            <p:nvPr/>
          </p:nvSpPr>
          <p:spPr bwMode="auto">
            <a:xfrm>
              <a:off x="389" y="3449"/>
              <a:ext cx="245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Line 40"/>
            <p:cNvSpPr>
              <a:spLocks noChangeShapeType="1"/>
            </p:cNvSpPr>
            <p:nvPr/>
          </p:nvSpPr>
          <p:spPr bwMode="auto">
            <a:xfrm>
              <a:off x="389" y="2109"/>
              <a:ext cx="245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Line 41"/>
            <p:cNvSpPr>
              <a:spLocks noChangeShapeType="1"/>
            </p:cNvSpPr>
            <p:nvPr/>
          </p:nvSpPr>
          <p:spPr bwMode="auto">
            <a:xfrm>
              <a:off x="389" y="3181"/>
              <a:ext cx="245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Line 42"/>
            <p:cNvSpPr>
              <a:spLocks noChangeShapeType="1"/>
            </p:cNvSpPr>
            <p:nvPr/>
          </p:nvSpPr>
          <p:spPr bwMode="auto">
            <a:xfrm>
              <a:off x="389" y="2913"/>
              <a:ext cx="245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Line 43"/>
            <p:cNvSpPr>
              <a:spLocks noChangeShapeType="1"/>
            </p:cNvSpPr>
            <p:nvPr/>
          </p:nvSpPr>
          <p:spPr bwMode="auto">
            <a:xfrm>
              <a:off x="389" y="2645"/>
              <a:ext cx="245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Line 44"/>
            <p:cNvSpPr>
              <a:spLocks noChangeShapeType="1"/>
            </p:cNvSpPr>
            <p:nvPr/>
          </p:nvSpPr>
          <p:spPr bwMode="auto">
            <a:xfrm>
              <a:off x="389" y="2377"/>
              <a:ext cx="245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Line 45"/>
            <p:cNvSpPr>
              <a:spLocks noChangeShapeType="1"/>
            </p:cNvSpPr>
            <p:nvPr/>
          </p:nvSpPr>
          <p:spPr bwMode="auto">
            <a:xfrm>
              <a:off x="389" y="1841"/>
              <a:ext cx="245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Line 46"/>
            <p:cNvSpPr>
              <a:spLocks noChangeShapeType="1"/>
            </p:cNvSpPr>
            <p:nvPr/>
          </p:nvSpPr>
          <p:spPr bwMode="auto">
            <a:xfrm>
              <a:off x="389" y="1573"/>
              <a:ext cx="245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Line 47"/>
            <p:cNvSpPr>
              <a:spLocks noChangeShapeType="1"/>
            </p:cNvSpPr>
            <p:nvPr/>
          </p:nvSpPr>
          <p:spPr bwMode="auto">
            <a:xfrm>
              <a:off x="389" y="1305"/>
              <a:ext cx="245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Line 48"/>
            <p:cNvSpPr>
              <a:spLocks noChangeShapeType="1"/>
            </p:cNvSpPr>
            <p:nvPr/>
          </p:nvSpPr>
          <p:spPr bwMode="auto">
            <a:xfrm>
              <a:off x="389" y="1037"/>
              <a:ext cx="245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" name="Text Box 6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22563" y="5811838"/>
            <a:ext cx="1211262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v-SE" sz="1400" b="1" smtClean="0">
                <a:latin typeface="Calibri" pitchFamily="34" charset="0"/>
              </a:rPr>
              <a:t>6-12 monts</a:t>
            </a:r>
            <a:endParaRPr lang="sv-SE" sz="1400" b="1" dirty="0">
              <a:latin typeface="Calibri" pitchFamily="34" charset="0"/>
            </a:endParaRPr>
          </a:p>
        </p:txBody>
      </p:sp>
      <p:sp>
        <p:nvSpPr>
          <p:cNvPr id="68" name="Text Box 6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06525" y="5811838"/>
            <a:ext cx="1211263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v-SE" sz="1400" b="1" smtClean="0">
                <a:latin typeface="Calibri" pitchFamily="34" charset="0"/>
              </a:rPr>
              <a:t>&lt; 6 months</a:t>
            </a:r>
            <a:endParaRPr lang="sv-SE" sz="1400" b="1" dirty="0">
              <a:latin typeface="Calibri" pitchFamily="34" charset="0"/>
            </a:endParaRPr>
          </a:p>
        </p:txBody>
      </p:sp>
      <p:sp>
        <p:nvSpPr>
          <p:cNvPr id="69" name="Text Box 6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89400" y="5327650"/>
            <a:ext cx="12112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v-SE" sz="1400" b="1" smtClean="0">
                <a:latin typeface="Calibri" pitchFamily="34" charset="0"/>
              </a:rPr>
              <a:t>30%</a:t>
            </a:r>
            <a:endParaRPr lang="sv-SE" sz="1400" b="1" dirty="0">
              <a:latin typeface="Calibri" pitchFamily="34" charset="0"/>
            </a:endParaRPr>
          </a:p>
        </p:txBody>
      </p:sp>
      <p:sp>
        <p:nvSpPr>
          <p:cNvPr id="70" name="Text Box 6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62250" y="5327650"/>
            <a:ext cx="12112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v-SE" sz="1400" b="1" smtClean="0">
                <a:latin typeface="Calibri" pitchFamily="34" charset="0"/>
              </a:rPr>
              <a:t>32%</a:t>
            </a:r>
            <a:endParaRPr lang="sv-SE" sz="1400" b="1" dirty="0">
              <a:latin typeface="Calibri" pitchFamily="34" charset="0"/>
            </a:endParaRPr>
          </a:p>
        </p:txBody>
      </p:sp>
      <p:sp>
        <p:nvSpPr>
          <p:cNvPr id="71" name="Text Box 6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12875" y="5327650"/>
            <a:ext cx="12112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v-SE" sz="1400" b="1" smtClean="0">
                <a:latin typeface="Calibri" pitchFamily="34" charset="0"/>
              </a:rPr>
              <a:t>38%</a:t>
            </a:r>
            <a:endParaRPr lang="sv-SE" sz="1400" b="1" dirty="0">
              <a:latin typeface="Calibri" pitchFamily="34" charset="0"/>
            </a:endParaRPr>
          </a:p>
        </p:txBody>
      </p:sp>
      <p:sp>
        <p:nvSpPr>
          <p:cNvPr id="44" name="Rounded Rectangular Callout 43"/>
          <p:cNvSpPr/>
          <p:nvPr/>
        </p:nvSpPr>
        <p:spPr>
          <a:xfrm>
            <a:off x="5715000" y="714375"/>
            <a:ext cx="3214688" cy="3357563"/>
          </a:xfrm>
          <a:prstGeom prst="wedgeRoundRectCallout">
            <a:avLst>
              <a:gd name="adj1" fmla="val -33321"/>
              <a:gd name="adj2" fmla="val 6277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Code "~ </a:t>
            </a:r>
            <a:r>
              <a:rPr lang="en-US" dirty="0" err="1"/>
              <a:t>RSIZx</a:t>
            </a:r>
            <a:r>
              <a:rPr lang="en-US" dirty="0"/>
              <a:t>" adapts a </a:t>
            </a:r>
            <a:r>
              <a:rPr lang="en-US" dirty="0" smtClean="0"/>
              <a:t>textbox </a:t>
            </a:r>
            <a:r>
              <a:rPr lang="en-US" dirty="0"/>
              <a:t>size by the percentage of votes </a:t>
            </a:r>
            <a:r>
              <a:rPr lang="en-US" dirty="0" smtClean="0"/>
              <a:t>for option </a:t>
            </a:r>
            <a:r>
              <a:rPr lang="en-US" dirty="0"/>
              <a:t>x </a:t>
            </a:r>
            <a:r>
              <a:rPr lang="en-US" dirty="0" smtClean="0"/>
              <a:t>proportionally to </a:t>
            </a:r>
            <a:r>
              <a:rPr lang="en-US" dirty="0"/>
              <a:t>its original </a:t>
            </a:r>
            <a:r>
              <a:rPr lang="en-US" dirty="0" smtClean="0"/>
              <a:t>full size, </a:t>
            </a:r>
            <a:r>
              <a:rPr lang="en-US" dirty="0"/>
              <a:t>representing the text-box size to 100%. Animations can be used for a more effective presentation of the chart.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7" grpId="0"/>
      <p:bldP spid="68" grpId="0"/>
      <p:bldP spid="69" grpId="0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Diagram</a:t>
            </a:r>
          </a:p>
        </p:txBody>
      </p:sp>
      <p:sp>
        <p:nvSpPr>
          <p:cNvPr id="39" name="Text Box 2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84263" y="1785938"/>
            <a:ext cx="4773612" cy="857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sv-SE" dirty="0"/>
          </a:p>
        </p:txBody>
      </p:sp>
      <p:sp>
        <p:nvSpPr>
          <p:cNvPr id="40" name="Text Box 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84263" y="3000375"/>
            <a:ext cx="4019884" cy="857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sv-SE" dirty="0"/>
          </a:p>
        </p:txBody>
      </p:sp>
      <p:sp>
        <p:nvSpPr>
          <p:cNvPr id="41" name="Text Box 3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84263" y="4214813"/>
            <a:ext cx="3768641" cy="857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sv-SE" dirty="0"/>
          </a:p>
        </p:txBody>
      </p:sp>
      <p:sp>
        <p:nvSpPr>
          <p:cNvPr id="42" name="Text Box 3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5400000">
            <a:off x="180181" y="4391819"/>
            <a:ext cx="12112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v-SE" sz="1400" b="1" smtClean="0">
                <a:latin typeface="Calibri" pitchFamily="34" charset="0"/>
              </a:rPr>
              <a:t>&gt; 1 year</a:t>
            </a:r>
            <a:endParaRPr lang="sv-SE" sz="1400" b="1" dirty="0">
              <a:latin typeface="Calibri" pitchFamily="34" charset="0"/>
            </a:endParaRPr>
          </a:p>
        </p:txBody>
      </p:sp>
      <p:sp>
        <p:nvSpPr>
          <p:cNvPr id="14343" name="Line 26"/>
          <p:cNvSpPr>
            <a:spLocks noChangeShapeType="1"/>
          </p:cNvSpPr>
          <p:nvPr/>
        </p:nvSpPr>
        <p:spPr bwMode="auto">
          <a:xfrm flipH="1" flipV="1">
            <a:off x="1084263" y="1357313"/>
            <a:ext cx="11112" cy="4071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Text Box 6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180182" y="3177381"/>
            <a:ext cx="12112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v-SE" sz="1400" b="1" smtClean="0">
                <a:latin typeface="Calibri" pitchFamily="34" charset="0"/>
              </a:rPr>
              <a:t>6-12 monts</a:t>
            </a:r>
            <a:endParaRPr lang="sv-SE" sz="1400" b="1" dirty="0">
              <a:latin typeface="Calibri" pitchFamily="34" charset="0"/>
            </a:endParaRPr>
          </a:p>
        </p:txBody>
      </p:sp>
      <p:sp>
        <p:nvSpPr>
          <p:cNvPr id="68" name="Text Box 6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80181" y="1962944"/>
            <a:ext cx="12112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v-SE" sz="1400" b="1" smtClean="0">
                <a:latin typeface="Calibri" pitchFamily="34" charset="0"/>
              </a:rPr>
              <a:t>&lt; 6 months</a:t>
            </a:r>
            <a:endParaRPr lang="sv-SE" sz="1400" b="1" dirty="0">
              <a:latin typeface="Calibri" pitchFamily="34" charset="0"/>
            </a:endParaRPr>
          </a:p>
        </p:txBody>
      </p:sp>
      <p:sp>
        <p:nvSpPr>
          <p:cNvPr id="69" name="Text Box 6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8825" y="4476750"/>
            <a:ext cx="13128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v-SE" sz="1400" b="1" smtClean="0">
                <a:latin typeface="Calibri" pitchFamily="34" charset="0"/>
              </a:rPr>
              <a:t>30%</a:t>
            </a:r>
            <a:endParaRPr lang="sv-SE" sz="1400" b="1" dirty="0">
              <a:latin typeface="Calibri" pitchFamily="34" charset="0"/>
            </a:endParaRPr>
          </a:p>
        </p:txBody>
      </p:sp>
      <p:sp>
        <p:nvSpPr>
          <p:cNvPr id="70" name="Text Box 6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58825" y="3262313"/>
            <a:ext cx="13128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v-SE" sz="1400" b="1" smtClean="0">
                <a:latin typeface="Calibri" pitchFamily="34" charset="0"/>
              </a:rPr>
              <a:t>32%</a:t>
            </a:r>
            <a:endParaRPr lang="sv-SE" sz="1400" b="1" dirty="0">
              <a:latin typeface="Calibri" pitchFamily="34" charset="0"/>
            </a:endParaRPr>
          </a:p>
        </p:txBody>
      </p:sp>
      <p:sp>
        <p:nvSpPr>
          <p:cNvPr id="71" name="Text Box 6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58825" y="2047875"/>
            <a:ext cx="13128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v-SE" sz="1400" b="1" smtClean="0">
                <a:latin typeface="Calibri" pitchFamily="34" charset="0"/>
              </a:rPr>
              <a:t>38%</a:t>
            </a:r>
            <a:endParaRPr lang="sv-SE" sz="1400" b="1" dirty="0">
              <a:latin typeface="Calibri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6000750" y="714375"/>
            <a:ext cx="2928938" cy="3643313"/>
          </a:xfrm>
          <a:prstGeom prst="wedgeRoundRectCallout">
            <a:avLst>
              <a:gd name="adj1" fmla="val -33321"/>
              <a:gd name="adj2" fmla="val 6277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Code "~ </a:t>
            </a:r>
            <a:r>
              <a:rPr lang="en-US" dirty="0" err="1"/>
              <a:t>RSIZx</a:t>
            </a:r>
            <a:r>
              <a:rPr lang="en-US" dirty="0"/>
              <a:t>" adapts a textbox size by the percentage of votes for option x proportionally to its original full size, representing the text-box size to 100%. Animations can be used for a more effective presentation of the chart.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/>
      <p:bldP spid="67" grpId="0"/>
      <p:bldP spid="68" grpId="0"/>
      <p:bldP spid="69" grpId="0"/>
      <p:bldP spid="70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Which group do you belong to?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Alpha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Brava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Charlie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it-IT" smtClean="0"/>
              <a:t>Delta </a:t>
            </a:r>
            <a:endParaRPr lang="en-US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6405372"/>
            <a:ext cx="182880" cy="246888"/>
          </a:xfrm>
        </p:spPr>
      </p:pic>
      <p:sp>
        <p:nvSpPr>
          <p:cNvPr id="5" name="Rektangel 4"/>
          <p:cNvSpPr/>
          <p:nvPr>
            <p:custDataLst>
              <p:tags r:id="rId2"/>
            </p:custDataLst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8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zMrov77+qia3Jfs3IfxDODYq6sri/88l9MEVmkeZCxBABvWXCLVfjc9Yyumug0mhdoDYk/0HEy0+Q+7OHU3SS9EyTno0gEF3Lpn4k1CW/F7ziomEf3QN3SbbWITWktNZeRI20XVVpu4U2H6UXHqn+T3lwuQK8fA+fwjot+lskzt+7PgnDsEl7ZINeCGpAGKYW/CGmIA7o9uOcNnK/Z0t+XJ2iMQIaHjtLy8iGIHvCzbC2Rq8nuxKkHsSKXQDxovRmmkBezmR5H12r0wszHz2BsF1G3QiBaukgmSkYzIkrrgpAcmkgI4EYExcJ6idUsPD7+v9Go/rFaBSEQiOEdXH0Q5nw5R8LGDf0zyztnxQHCQnfQPFr38tM6wGIm1B/eUA36PREPNVdtzrs1UwPOSlsC8iM52NHrL07WuJlTU/bzyKhbevhsQeUGwGIm1B/eUA02uOpNqtQ8x1OgrCMY6MgF1RaOJRcNvIyo04hXvVTn+KhbevhsQeUEB5ytc9QslhE7XvJYZA8TsnXyF5KeWRA49QtGuyAgL5XKb2lyGdMlQ9qGSmrl5+qgB5ytc9QslhIhFIPljUtCQmmnYrXc16ZnR2RB+jtzu6Yt9vNnX7CoDbUUiUPiIfYpIJCGPrjEmGeQSEM+jOnewe8yVaXySlfAF1G3QiBaukswLGtjmAAW3vVQJ2cxiwI/sSKXQDxovRmmkBezmR5H12r0wszHz2BsF1G3QiBaukhSdAldWH4mosL4S+Mad9jfSzhV0xYBqsPilBRZ2W8rJxhK9hg6IMhq/JqM537UyH25xi23jl0H8vVQJ2cxiwI87yA4i4OR01wcx4fTubc2xbS+JLXhqFvZ2B3Mg5YIlwTGyVaETCATzPyIau5j4ROvmAFIhA1rGzOYwoFPQbVQwmTHMkYEnTj5LeA08C8qlxnyYt9X0YMz9zlZ+sy3ejt67W0sQviWTFeYwoFPQbVQwmTHMkYEnTj4HLUO3yT31p3ERh6P0TQrPj9j4+7ZkG2Rym9pchnTJUPahkpq5efqocwByKuWMF5yIRSD5Y1LQkJpp2K13NemZ0dkQfo7c7unrPMMR0cZS/m1FIlD4iH2KSCQhj64xJhnkEhDPozp3sHvMlWl8kpXwBdRt0IgWrpK3TQChNIPo2L1UCdnMYsCP7Eil0A8aL0ZppAXs5keR9dq9MLMx89gbBdRt0IgWrpIvbux5LpQGr6QHJpICOBGBMXCeonVLDw+/r/RqP6xWgSEoyNjmWJmeOZ8OUfCxg39M8s7Z8UBwkJ30Dxa9/LTO/oFthOJgv2t+j0RDzVXbc67NVMDzkpbAvIjOdjR6y9O1riZU1P288ioW3r4bEHlB/oFthOJgv2tNrjqTarUPMdToKwjGOjIBdUWjiUXDbyMqNOIV71U5/ioW3r4bEHlBAOkcA49+CZSvhni4J+wZo3Nm/loM9Bd2xtutJj/McuwO6eC3VKT4Zkw7HxU6WFx85x7B+UiqLsVK4sMOgZN26z6Kgc2VSAFUfDdeX3Mjwc+g1RyZrZVGuHXdOHnhB4NWh4qduzKWEiotreAeOAaHhD6Kgc2VSAFUkIJF+G3/I3r9FYRfeFd1fpFU7YJCe08r9nk8du1dtQ4treAeOAaHhDy9F9KU/deWxhK9hg6IMhq/JqM537UyH/1MAikTFKaXvVQJ2cxiwI87yA4i4OR01wcx4fTubc2xbS+JLXhqFvYcGHMrYB05fzGyVaETCATzPyIau5j4ROvmAFIhA1rGzOYwoFPQbVQwmTHMkYEnTj7NtMmAQ9PsrnyYt9X0YMz9zlZ+sy3ejt67W0sQviWTFeYwoFPQbVQwmTHMkYEnTj4G/repz5yso3Kb2lyGdMlQ9qGSmrl5+qgbQ91dCnTZ+IhFIPljUtCQmmnYrXc16ZnR2RB+jtzu6UOvOB0oc4avbUUiUPiIfYpIJCGPrjEmGeQSEM+jOnewe8yVaXySlfAF1G3QiBaukkGofTZdK+DhvVQJ2cxiwI/sSKXQDxovRmmkBezmR5H12r0wszHz2BsF1G3QiBaukvo7jbMIq1WQpAcmkgI4EYExcJ6idUsPD7+v9Go/rFaBCJ56eRMhnjc5nw5R8LGDf0zyztnxQHCQnfQPFr38tM53Vuug4AbL9H6PREPNVdtzrs1UwPOSlsC8iM52NHrL07WuJlTU/bzyKhbevhsQeUF3Vuug4AbL9E2uOpNqtQ8x1OgrCMY6MgF1RaOJRcNvIyo04hXvVTn+KhbevhsQeUGWzDR2vZdkB6+GeLgn7Bmjc2b+Wgz0F3bG260mP8xy7HwDrygyAPV3TDsfFTpYXHznHsH5SKouxUriww6Bk3br6BMKrat0NcR8N15fcyPBz6DVHJmtlUa4dd04eeEHg1aHip27MpYSKi2t4B44BoeE6BMKrat0NcSQgkX4bf8jev0VhF94V3V+kVTtgkJ7Tyv2eTx27V21Di2t4B44BoeExe4DEZVoyPmvhni4J+wZo3Nm/loM9Bd2xtutJj/McuywjNsPBBRIFjmfDlHwsYN/TPLO2fFAcJCd9A8Wvfy0zm40NUirCjgKbUUiUPiIfYpIJCGPrjEmGeQSEM+jOnewe8yVaXySlfAF1G3QiBaukswLGtjmAAW3905+6nqNnL4XswLcooMkRziGb2VTFn8K5J7+OHKPzu/Dks0dsS7lK0VgdxnmkgvkqxYcooC6hk3y1Ij5Kduv24vB+VAEV5tQvxdjBWIpaEASHg8vXNVHuOMxldRJ0zVHOfN/RFr/z0jqdGnHt5xhrgzG8EO2gCtOxhK9hg6IMhrc8LrYSQDLCJGQTxXZaqraTDsfFTpYXHzU6jSiWzcNXO6zvrQfKe5jthfTKxuXKWhm8ox8uDJ+ZVm5oFdhwwd39ASkbFW+4Ulx4cgOR/M7Od4+3bQEtAPg5BIQz6M6d7DxsKoedPnGApl+fWmVcUbslLX2rmOuUM+HJ1chJfin7qak46ZxFGZO5x7B+UiqLsVK4sMOgZN26w2xsd+KQDE1vIjOdjR6y9OM+0QITJ7aLSm5SaF+fNZUuBQDHZujJQpDj+2w0T24lkO8uwIOCqgG7rO+tB8p7mO2F9MrG5cpaGbyjHy4Mn5lY0T/C8VoQTeX5/4GFLy0gJhr0LEPY6gjSCQhj64xJhkJlgJA5Eu3hkO8uwIOCqgGevvcHFBqNDOEUbQcNKgYEIy1BYyzQ4K/XJ+YU5PYyf6iDHxb5p8GuMgCkiCkRLv07j7sjm3IP2kKrYbINegl/HgLF9uvGtL83j7dtAS0A+DkEhDPozp3sHvMlWl8kpXwBdRt0IgWrpJwepEaH176GAY1BoKsoomFNP90QEzP/QX3mP5VzuIZMVqYs2mcN5alreyTWJbpKYMoq8Yj5gZMTUgkIY+uMSYZRZo3SM1GnAgl2157v+jPJuxpjG7pW/wTKB8Hmi2li/MffegZJoIRHIlxRu0KSpfe6OCIGsSywohYHXYLs8Gj0uz+hHwtH8i4fDtjeY57JrYfyNrqDi+C+r5FiMlKWRZe/v43BgaoPxi52ryfhn3X5roVKezTMLGnef+pKz7xgI2WUq5rYAy8d+m5ZOJ7Rra57ODXrMcNWC8q9eYIi0A7ZJZSrmtgDLx3a0YD6XLbOS8PCxbC4XQ89ZePXiDuy258oWSa4ZCV9rpAKjFEaWgKxTYAdZEvgy6H+pOtr/nwhO+2F9MrG5cpaLWOwXKBF1MNSB4foO5Y5suGZ2i/4VVVAJfr7ezh0wawhOWyv056xLvTGa5uWv12qlDSGCQJ/dbEUtnzGh46MJ6+paCEW5OzkxOhZvWkkRItkZBPFdlqqtpFcVsn/D7XIQ=="/>
  <p:tag name="MENTOGRAPHOPTIONS" val="/piyB5pUgjkR1Mt+wiYOnlO5jXdb7sKbyqvtCFY2tuEJZIbd6kCtX6OhFEQNoJNDrFPBvJcmNGHUGc+KgQGgqvx/HfEOuUapNUJLQ2t1h+55evEUleVw1HwefiHd1RQM2rMddQcXrQT+okp7aw3gkpIIJKCqDwAHQmi5cdVKRDGmU6OS2F5c8DAEyl6SWmg8plOjktheXPC/WhFx8b4CPrK1UJiJihdC0avx/Z2P28tu4iy8VN98h4CvE7l7kTrCp2KjikbXBjtA768NXX+MnHEi1EB3gnQAJZHXGZ5+LOIMcc0BJ/v/ImE6VDjb5rLeeeDPXatrg0Tg8E6gtZAobkVJ4t3MbZ9hgT8UHidsuZtsmEC/ArrP88++XvK6OwxknesQy35sqOAqcN4mAhFfaSTs8lDMlYUQ905+6nqNnL5gs+ARwfl4tfg95hnimeYRwPx7VbFFp4dIRCI4R1cfRCL8SD+Z2M9FWK36nj1bvctIRCI4R1cfRN+LnKFotgKRJ6cPankdGxcT/k1yCxkBo9EouvJ6zqXMi11D9ER6P+uOa1P8jw0qVyTs8lDMlYUQ905+6nqNnL46h0yTc4V9A2F77XVuTS6qp2KjikbXBjshUeeZWvN6fM++XvK6OwxkGynA2boqeUlO17yWGQPE7J18heSnlkQOPULRrsgIC+Uz3CpjJljRc5x41DzQZqJbUsOWt4cs4MaSn56U6K9oFApzxZPqR4a4+D3mGeKZ5hHA/HtVsUWnhybF5Us9V/liIvxIP5nYz0VYrfqePVu9yybF5Us9V/li34ucoWi2ApEnpw9qeR0bFxP+TXILGQGj0Si68nrOpcwhUeeZWvN6fI5rU/yPDSpXJOzyUMyVhRBViaRV+UZH4zqHTJNzhX0DYXvtdW5NLqqnYqOKRtcGO0AAXviAEXrIz75e8ro7DGS7hGarPOF7YVcQ2UEVtXQ9wotRESViUbQ5atFZMLQsdTPcKmMmWNFz2q+R5y2MjAC8ipXX+cX0D3Qyn2KNozgoe95UKWoTJpz4PeYZ4pnmEcD8e1WxRaeHEh5SRSHrfBoi/Eg/mdjPRVit+p49W73LEh5SRSHrfBrfi5yhaLYCkSenD2p5HRsXE/5NcgsZAaPRKLryes6lzEAAXviAEXrIjmtT/I8NKlck7PJQzJWFEEt4DTwLyqXGOodMk3OFfQNhe+11bk0uqqdio4pG1wY7r97Ra5NiEDvPvl7yujsMZGoac4EdIB/a6SoRETTeuhYPrdJX62TbCSMJ7oHyPHk9JOzyUMyVhRBkxcPlfLYzhdpDbY8bJdDUzidzYjUBCfTm2s/3TS3uNbpUCf4zeEtZJ7Xgyn6g92ryMADnZmNhDSlt00e0Z+JCvVQJ2cxiwI9mO8kNfnxKhQaoUNvXNYohz75e8ro7DGRqGnOBHSAf2tc/fSpCPro3M9wqYyZY0XNZG/dbhluvL1B5rR8scom9CnPFk+pHhriolh0zbw3SRCXJKMo9FaROGI83lfoHWwHRKLryes6lzAJKcElsHDTsM9wqYyZY0XNOihFBRVB+ilB5rR8scom9vklQPsX1bIMR3i5Fe4too9EouvJ6zqXMAkpwSWwcNOz2sbGpvTjLrCTs8lDMlYUQ3lRRpY2ohl46h0yTc4V9A+a/NBPCCHtPyl95VVfiicmVLKRlv3kEoOwqEjR1lGi7J7604BMxGCWf89IGRdpjmL1UCdnMYsCPZjvJDX58SoWs7Bb2/8nT7KKM4I08wC95IcTE92zq3GXA/HtVsUWnhz6Kgc2VSAFUzTV3eF+KMQRTjo7576M/zL1UCdnMYsCPb4zXWkZsmMsR3i5Fe4too9EouvJ6zqXMTXody/axGmj2sbGpvTjLrCTs8lDMlYUQDungt1Sk+GY6h0yTc4V9A+a/NBPCCHtPyl95VVfiicn2SvPbPgyK+OwqEjR1lGi7J7604BMxGCVTjo7576M/zL1UCdnMYsCPZjvJDX58SoWs7Bb2/8nT7BaNXWHa4zT6IcTE92zq3GXA/HtVsUWnhzy9F9KU/deWzTV3eF+KMQTSuUEkXke9V71UCdnMYsCP34ucoWi2ApER3i5Fe4too9EouvJ6zqXMpCBBpvGLV872sbGpvTjLrCTs8lDMlYUQzbTJgEPT7K46h0yTc4V9A+a/NBPCCHtPyl95VVfiickOsWNp44+xGOwqEjR1lGi7J7604BMxGCXSuUEkXke9V71UCdnMYsCPZjvJDX58SoWs7Bb2/8nT7BwE7/J4SPyQIcTE92zq3GXA/HtVsUWnh6e+o0MhoUCKzTV3eF+KMQQG58dv4tuKnr1UCdnMYsCP34ucoWi2ApER3i5Fe4too9EouvJ6zqXMBv63qc+crKP2sbGpvTjLrCTs8lDMlYUQDV3+Khz5pd06h0yTc4V9A+a/NBPCCHtPyl95VVfiick7INjWhpPPIOwqEjR1lGi7J7604BMxGCUG58dv4tuKnr1UCdnMYsCPZjvJDX58SoWs7Bb2/8nT7LTVrpdefIUNIcTE92zq3GXA/HtVsUWnhwieenkTIZ43zTV3eF+KMQQNzunH3fAG6r1UCdnMYsCP34ucoWi2ApER3i5Fe4too9EouvJ6zqXMEosCsIyZLXH2sbGpvTjLrCTs8lDMlYUQao6BzpGq+/k6h0yTc4V9A+a/NBPCCHtPyl95VVfiiclBb9OYJpgSuewqEjR1lGi7J7604BMxGCUNzunH3fAG6r1UCdnMYsCPZjvJDX58SoWs7Bb2/8nT7A7SLybfgXHbIcTE92zq3GXA/HtVsUWnh+gTCq2rdDXEzTV3eF+KMQS27BYhlWTJfL1UCdnMYsCP34ucoWi2ApER3i5Fe4too9EouvJ6zqXMIy8NKPc4REL2sbGpvTjLrCTs8lDMlYUQfAOvKDIA9Xc6h0yTc4V9A+a/NBPCCHtPyl95VVfiiclcfQdEb/MEV+wqEjR1lGi7J7604BMxGCW27BYhlWTJfL1UCdnMYsCPZjvJDX58SoWs7Bb2/8nT7D7PFP9d5H3ei11D9ER6P+vPvl7yujsMZKpL/6X7D3pCpGfXyLR6STNYrfqePVu9y8XuAxGVaMj5UHmtHyxyib0e8wtU0Nveaubaz/dNLe413NgqpRhyeaeLXUP0RHo/6/axsam9OMusJOzyUMyVhRCwjNsPBBRIFt+LnKFotgKRJ6cPankdGxcT/k1yCxkBo9EouvJ6zqXMsIzbDwQUSBYm6ESllDOi1Vit+p49W73Lxe4DEZVoyPlQea0fLHKJvQpzxZPqR4a4F7MC3KKDJEc4hm9lUxZ/CuSe/jhyj87vw5LNHbEu5SuWY8wSAyxpN48nbtEnOAEXOIZvZVMWfwpRiRvCoBnO+PV4+evt3imvTdzv/clqHvhdX8u8oWnbiC5Ra+ZeieNUWPa6FxKy4cEl4vYD5FppJsOSzR2xLuUriLYrHKUr6nipYas2LWMuJqNnz02ouBqFcddaGMVWKbvmJLTWTNCmc9J3SgLrcJLDV0x2pkhmY8sjt561VxopXEL27OA6HPVudTNDCocpXHoYxmDyJbsyWKyQtAJkA/PzWpizaZw3lqUXxFs50344sf7nqxJougi4WpizaZw3lqUXxFs50344sTXXTPSPBVw3y/vRZ7WjlRdEg2+aIThDBkoAqJumiO4M80CH93PGIGrEqGyS+ejdyEq3Oi5kSMvH9LN90y3YKsHFxA/jlExvKRfEWznTfjixIXPiFcG1e5udVj6tQTmZa4YZrzxJU4J8RINvmiE4QwbpcRHVqJbrdvYid9xkBp9Z/w0X2FEZUsyZ/WmmaN7C4vxVxkwQ8eXdnfQPFr38tM7mJLTWTNCmc0SDb5ohOEMGF5/ZK1iirY71iVSKJsHkMunGXHY+G48URINvmiE4QwZG898SBiW6aNTcPVJT78K/cgFjcYy9eDYDiywo1z3X0wXUbdCIFq6ScHqRGh9e+hihI5Kl/z35Y3Tg4mEQVNtQZvAR3tAjqnpNrjqTarUPMb0vl7bdFR3XM9DQQSBdB2RidQArNrEUAdJ3SgLrcJLDSwD6dok6yLXalWJAg34RBfEOXU61nFnnRn+XPwuZD7I0DntTSltXRBozC0YaxUQsk4tM2gK1PmrqfgOyFyqetxMaJZoAB9T4gu1r5qtxPlvdyTZnlY00+w2oPtkQqBbvsrIgT7dcYZxgjwzP4cf51aX6xxIFVQW/nSuoilzH81OhqP5XwxY6Ux5FUMrdZSeG34ucoWi2ApGCCeJwtZNaHjaTlPUIl74WHkVQyt1lJ4bfi5yhaLYCkdyzV/VWuirRv5lZ0gIzuFiDqO1/e1fQkiyPlCx5RhrYWK36nj1bvct5QByaEkHeKmCz4BHB+Xi1qzSbijHKJDUiu/QHWNjC0BOYvQtsdq1tSaptqMZRhVVJqm2oxlGFVfaUVDMRUlEcZFd196Z9X4KBXoihXOjbTN9Lx0fDlCMWDFzsBIrgg0cyxLjm02H2ShpOn+n0paNlyqvtCFY2tuEGy1mtSuZxplc6t6upMH/u9rRJZ1fDED3A/HtVsUWnhwbLWa1K5nGmVzq3q6kwf+5KmluXDjZxQ0O8uwIOCqgGBstZrUrmcaZXOrerqTB/7va0SWdXwxA9gxhY/KIINDWBdf6F6TzN8nIvHYem6qjQr40+b+4A3NrRodb9XpWiG3IvHYem6qjQr40+b+4A3NrJUxScWZfE0SjI92oVdBGZRXFbJ/w+1yE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BNZW50b0xpYiwgVmVyc2lvbj0yLjEuMTYuMCwgQ3VsdHVyZT1uZXV0cmFsLCBQdWJsaWNLZXlUb2tlbj1udWxsBAEAAACLAVN5c3RlbS5Db2xsZWN0aW9ucy5HZW5lcmljLkxpc3RgMVtbTWVudG9MaWIuTWVudG9tZXRlckxpYitUaWxkZUNvZGVUeXBlLCBNZW50b0xpYiwgVmVyc2lvbj0yLjEuMTYuMCwgQ3VsdHVyZT1uZXV0cmFsLCBQdWJsaWNLZXlUb2tlbj1udWxsXV0DAAAABl9pdGVtcwVfc2l6ZQhfdmVyc2lvbgQAACZNZW50b0xpYi5NZW50b21ldGVyTGliK1RpbGRlQ29kZVR5cGVbXQIAAAAICAkDAAAAAQAAAA8AAAAHAwAAAAABAAAABAAAAAQkTWVudG9MaWIuTWVudG9tZXRlckxpYitUaWxkZUNvZGVUeXBlAgAAAAX8////JE1lbnRvTGliLk1lbnRvbWV0ZXJMaWIrVGlsZGVDb2RlVHlwZQoAAAAEVHlwZQdTaGFwZUlEAVgBWQRDb2RlBUV4dHJhA1RvcAZIZWlnaHQETGVmdAVXaWR0aAQAAAABAQAAAAAgTWVudG9MaWIuTWVudG9tZXRlckxpYitTaGFwZVR5cGUCAAAACAgICwsLCwIAAAAF+////yBNZW50b0xpYi5NZW50b21ldGVyTGliK1NoYXBlVHlwZQEAAAAHdmFsdWVfXwAIAgAAAAEAAAAJAAAAAAAAAAAAAAAGBgAAAAt+QU5TVzEoMjcwKQoB0ORD9n9CQgCA3UIFwL5CAfn////8////Afj////7////AAAAAAAAAAAAAAAAAAAAAAoKAAAAAAAAAAAAAAAAAAAAAAH3/////P///wH2////+////wAAAAAAAAAAAAAAAAAAAAAKCgAAAAAAAAAAAAAAAAAAAAAB9f////z///8B9P////v///8AAAAAAAAAAAAAAAAAAAAACgoAAAAAAAAAAAAAAAAAAAAACw==)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BNZW50b0xpYiwgVmVyc2lvbj0yLjEuMTYuMCwgQ3VsdHVyZT1uZXV0cmFsLCBQdWJsaWNLZXlUb2tlbj1udWxsBAEAAACLAVN5c3RlbS5Db2xsZWN0aW9ucy5HZW5lcmljLkxpc3RgMVtbTWVudG9MaWIuTWVudG9tZXRlckxpYitUaWxkZUNvZGVUeXBlLCBNZW50b0xpYiwgVmVyc2lvbj0yLjEuMTYuMCwgQ3VsdHVyZT1uZXV0cmFsLCBQdWJsaWNLZXlUb2tlbj1udWxsXV0DAAAABl9pdGVtcwVfc2l6ZQhfdmVyc2lvbgQAACZNZW50b0xpYi5NZW50b21ldGVyTGliK1RpbGRlQ29kZVR5cGVbXQIAAAAICAkDAAAAAQAAABEAAAAHAwAAAAABAAAABAAAAAQkTWVudG9MaWIuTWVudG9tZXRlckxpYitUaWxkZUNvZGVUeXBlAgAAAAX8////JE1lbnRvTGliLk1lbnRvbWV0ZXJMaWIrVGlsZGVDb2RlVHlwZQoAAAAEVHlwZQdTaGFwZUlEAVgBWQRDb2RlBUV4dHJhA1RvcAZIZWlnaHQETGVmdAVXaWR0aAQAAAABAQAAAAAgTWVudG9MaWIuTWVudG9tZXRlckxpYitTaGFwZVR5cGUCAAAACAgICwsLCwIAAAAF+////yBNZW50b0xpYi5NZW50b21ldGVyTGliK1NoYXBlVHlwZQEAAAAHdmFsdWVfXwAIAgAAAAEAAAAKAAAAAAAAAAAAAAAGBgAAAAt+UEFOUzMoMjcwKQoAwNFDFQDjQQAAoUMFwL5CAfn////8////Afj////7////AAAAAAAAAAAAAAAAAAAAAAoKAAAAAAAAAAAAAAAAAAAAAAH3/////P///wH2////+////wAAAAAAAAAAAAAAAAAAAAAKCgAAAAAAAAAAAAAAAAAAAAAB9f////z///8B9P////v///8AAAAAAAAAAAAAAAAAAAAACgoAAAAAAAAAAAAAAAAAAAAACw==)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BNZW50b0xpYiwgVmVyc2lvbj0yLjEuMTYuMCwgQ3VsdHVyZT1uZXV0cmFsLCBQdWJsaWNLZXlUb2tlbj1udWxsBAEAAACLAVN5c3RlbS5Db2xsZWN0aW9ucy5HZW5lcmljLkxpc3RgMVtbTWVudG9MaWIuTWVudG9tZXRlckxpYitUaWxkZUNvZGVUeXBlLCBNZW50b0xpYiwgVmVyc2lvbj0yLjEuMTYuMCwgQ3VsdHVyZT1uZXV0cmFsLCBQdWJsaWNLZXlUb2tlbj1udWxsXV0DAAAABl9pdGVtcwVfc2l6ZQhfdmVyc2lvbgQAACZNZW50b0xpYi5NZW50b21ldGVyTGliK1RpbGRlQ29kZVR5cGVbXQIAAAAICAkDAAAAAQAAABMAAAAHAwAAAAABAAAABAAAAAQkTWVudG9MaWIuTWVudG9tZXRlckxpYitUaWxkZUNvZGVUeXBlAgAAAAX8////JE1lbnRvTGliLk1lbnRvbWV0ZXJMaWIrVGlsZGVDb2RlVHlwZQoAAAAEVHlwZQdTaGFwZUlEAVgBWQRDb2RlBUV4dHJhA1RvcAZIZWlnaHQETGVmdAVXaWR0aAQAAAABAQAAAAAgTWVudG9MaWIuTWVudG9tZXRlckxpYitTaGFwZVR5cGUCAAAACAgICwsLCwIAAAAF+////yBNZW50b0xpYi5NZW50b21ldGVyTGliK1NoYXBlVHlwZQEAAAAHdmFsdWVfXwAIAgAAAAEAAAALAAAAAAAAAAAAAAAGBgAAAAt+UEFOUzIoMjcwKQoAwNFDFQDjQQCAWUMFwL5CAfn////8////Afj////7////AAAAAAAAAAAAAAAAAAAAAAoKAAAAAAAAAAAAAAAAAAAAAAH3/////P///wH2////+////wAAAAAAAAAAAAAAAAAAAAAKCgAAAAAAAAAAAAAAAAAAAAAB9f////z///8B9P////v///8AAAAAAAAAAAAAAAAAAAAACgoAAAAAAAAAAAAAAAAAAAAACw==)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BNZW50b0xpYiwgVmVyc2lvbj0yLjEuMTYuMCwgQ3VsdHVyZT1uZXV0cmFsLCBQdWJsaWNLZXlUb2tlbj1udWxsBAEAAACLAVN5c3RlbS5Db2xsZWN0aW9ucy5HZW5lcmljLkxpc3RgMVtbTWVudG9MaWIuTWVudG9tZXRlckxpYitUaWxkZUNvZGVUeXBlLCBNZW50b0xpYiwgVmVyc2lvbj0yLjEuMTYuMCwgQ3VsdHVyZT1uZXV0cmFsLCBQdWJsaWNLZXlUb2tlbj1udWxsXV0DAAAABl9pdGVtcwVfc2l6ZQhfdmVyc2lvbgQAACZNZW50b0xpYi5NZW50b21ldGVyTGliK1RpbGRlQ29kZVR5cGVbXQIAAAAICAkDAAAAAQAAABUAAAAHAwAAAAABAAAABAAAAAQkTWVudG9MaWIuTWVudG9tZXRlckxpYitUaWxkZUNvZGVUeXBlAgAAAAX8////JE1lbnRvTGliLk1lbnRvbWV0ZXJMaWIrVGlsZGVDb2RlVHlwZQoAAAAEVHlwZQdTaGFwZUlEAVgBWQRDb2RlBUV4dHJhA1RvcAZIZWlnaHQETGVmdAVXaWR0aAQAAAABAQAAAAAgTWVudG9MaWIuTWVudG9tZXRlckxpYitTaGFwZVR5cGUCAAAACAgICwsLCwIAAAAF+////yBNZW50b0xpYi5NZW50b21ldGVyTGliK1NoYXBlVHlwZQEAAAAHdmFsdWVfXwAIAgAAAAEAAAAMAAAAAAAAAAAAAAAGBgAAAAt+UEFOUzEoMjcwKQoAwNFDFQDjQQCA3kIFwL5CAfn////8////Afj////7////AAAAAAAAAAAAAAAAAAAAAAoKAAAAAAAAAAAAAAAAAAAAAAH3/////P///wH2////+////wAAAAAAAAAAAAAAAAAAAAAKCgAAAAAAAAAAAAAAAAAAAAAB9f////z///8B9P////v///8AAAAAAAAAAAAAAAAAAAAACgoAAAAAAAAAAAAAAAAAAAAACw==)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BNZW50b0xpYiwgVmVyc2lvbj0yLjEuMTYuMCwgQ3VsdHVyZT1uZXV0cmFsLCBQdWJsaWNLZXlUb2tlbj1udWxsBAEAAACLAVN5c3RlbS5Db2xsZWN0aW9ucy5HZW5lcmljLkxpc3RgMVtbTWVudG9MaWIuTWVudG9tZXRlckxpYitUaWxkZUNvZGVUeXBlLCBNZW50b0xpYiwgVmVyc2lvbj0yLjEuMTYuMCwgQ3VsdHVyZT1uZXV0cmFsLCBQdWJsaWNLZXlUb2tlbj1udWxsXV0DAAAABl9pdGVtcwVfc2l6ZQhfdmVyc2lvbgQAACZNZW50b0xpYi5NZW50b21ldGVyTGliK1RpbGRlQ29kZVR5cGVbXQIAAAAICAkDAAAAAQAAAAMAAAAHAwAAAAABAAAABAAAAAQkTWVudG9MaWIuTWVudG9tZXRlckxpYitUaWxkZUNvZGVUeXBlAgAAAAX8////JE1lbnRvTGliLk1lbnRvbWV0ZXJMaWIrVGlsZGVDb2RlVHlwZQoAAAAEVHlwZQdTaGFwZUlEAVgBWQRDb2RlBUV4dHJhA1RvcAZIZWlnaHQETGVmdAVXaWR0aAQAAAABAQAAAAAgTWVudG9MaWIuTWVudG9tZXRlckxpYitTaGFwZVR5cGUCAAAACAgICwsLCwIAAAAF+////yBNZW50b0xpYi5NZW50b21ldGVyTGliK1NoYXBlVHlwZQEAAAAHdmFsdWVfXwAIAgAAAAEAAAACAAAAAAAAAAAAAAAGBgAAAA1+UlNJWjEuMSgyNzApCgOgDEMAAIdCBcCqQv/vu0MB+f////z///8B+P////v///8AAAAAAAAAAAAAAAAAAAAACgoAAAAAAAAAAAAAAAAAAAAAAff////8////Afb////7////AAAAAAAAAAAAAAAAAAAAAAoKAAAAAAAAAAAAAAAAAAAAAAH1/////P///wH0////+////wAAAAAAAAAAAAAAAAAAAAAKCgAAAAAAAAAAAAAAAAAAAAAL)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BNZW50b0xpYiwgVmVyc2lvbj0yLjEuMTYuMCwgQ3VsdHVyZT1uZXV0cmFsLCBQdWJsaWNLZXlUb2tlbj1udWxsBAEAAACLAVN5c3RlbS5Db2xsZWN0aW9ucy5HZW5lcmljLkxpc3RgMVtbTWVudG9MaWIuTWVudG9tZXRlckxpYitUaWxkZUNvZGVUeXBlLCBNZW50b0xpYiwgVmVyc2lvbj0yLjEuMTYuMCwgQ3VsdHVyZT1uZXV0cmFsLCBQdWJsaWNLZXlUb2tlbj1udWxsXV0DAAAABl9pdGVtcwVfc2l6ZQhfdmVyc2lvbgQAACZNZW50b0xpYi5NZW50b21ldGVyTGliK1RpbGRlQ29kZVR5cGVbXQIAAAAICAkDAAAAAQAAAAUAAAAHAwAAAAABAAAABAAAAAQkTWVudG9MaWIuTWVudG9tZXRlckxpYitUaWxkZUNvZGVUeXBlAgAAAAX8////JE1lbnRvTGliLk1lbnRvbWV0ZXJMaWIrVGlsZGVDb2RlVHlwZQoAAAAEVHlwZQdTaGFwZUlEAVgBWQRDb2RlBUV4dHJhA1RvcAZIZWlnaHQETGVmdAVXaWR0aAQAAAABAQAAAAAgTWVudG9MaWIuTWVudG9tZXRlckxpYitTaGFwZVR5cGUCAAAACAgICwsLCwIAAAAF+////yBNZW50b0xpYi5NZW50b21ldGVyTGliK1NoYXBlVHlwZQEAAAAHdmFsdWVfXwAIAgAAAAEAAAADAAAAAAAAAAAAAAAGBgAAAA1+UlNJWjIuMSgyNzApCgBAbEMAAIdCBcCqQv/vu0MB+f////z///8B+P////v///8AAAAAAAAAAAAAAAAAAAAACgoAAAAAAAAAAAAAAAAAAAAAAff////8////Afb////7////AAAAAAAAAAAAAAAAAAAAAAoKAAAAAAAAAAAAAAAAAAAAAAH1/////P///wH0////+////wAAAAAAAAAAAAAAAAAAAAAKCgAAAAAAAAAAAAAAAAAAAAAL)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BNZW50b0xpYiwgVmVyc2lvbj0yLjEuMTYuMCwgQ3VsdHVyZT1uZXV0cmFsLCBQdWJsaWNLZXlUb2tlbj1udWxsBAEAAACLAVN5c3RlbS5Db2xsZWN0aW9ucy5HZW5lcmljLkxpc3RgMVtbTWVudG9MaWIuTWVudG9tZXRlckxpYitUaWxkZUNvZGVUeXBlLCBNZW50b0xpYiwgVmVyc2lvbj0yLjEuMTYuMCwgQ3VsdHVyZT1uZXV0cmFsLCBQdWJsaWNLZXlUb2tlbj1udWxsXV0DAAAABl9pdGVtcwVfc2l6ZQhfdmVyc2lvbgQAACZNZW50b0xpYi5NZW50b21ldGVyTGliK1RpbGRlQ29kZVR5cGVbXQIAAAAICAkDAAAAAQAAAAcAAAAHAwAAAAABAAAABAAAAAQkTWVudG9MaWIuTWVudG9tZXRlckxpYitUaWxkZUNvZGVUeXBlAgAAAAX8////JE1lbnRvTGliLk1lbnRvbWV0ZXJMaWIrVGlsZGVDb2RlVHlwZQoAAAAEVHlwZQdTaGFwZUlEAVgBWQRDb2RlBUV4dHJhA1RvcAZIZWlnaHQETGVmdAVXaWR0aAQAAAABAQAAAAAgTWVudG9MaWIuTWVudG9tZXRlckxpYitTaGFwZVR5cGUCAAAACAgICwsLCwIAAAAF+////yBNZW50b0xpYi5NZW50b21ldGVyTGliK1NoYXBlVHlwZQEAAAAHdmFsdWVfXwAIAgAAAAEAAAAEAAAAAAAAAAAAAAAGBgAAAA1+UlNJWjMuMSgyNzApCgHwpUMAAIdC+7+qQv/vu0MB+f////z///8B+P////v///8AAAAAAAAAAAAAAAAAAAAACgoAAAAAAAAAAAAAAAAAAAAAAff////8////Afb////7////AAAAAAAAAAAAAAAAAAAAAAoKAAAAAAAAAAAAAAAAAAAAAAH1/////P///wH0////+////wAAAAAAAAAAAAAAAAAAAAAKCgAAAAAAAAAAAAAAAAAAAAAL)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BNZW50b0xpYiwgVmVyc2lvbj0yLjEuMTYuMCwgQ3VsdHVyZT1uZXV0cmFsLCBQdWJsaWNLZXlUb2tlbj1udWxsBAEAAACLAVN5c3RlbS5Db2xsZWN0aW9ucy5HZW5lcmljLkxpc3RgMVtbTWVudG9MaWIuTWVudG9tZXRlckxpYitUaWxkZUNvZGVUeXBlLCBNZW50b0xpYiwgVmVyc2lvbj0yLjEuMTYuMCwgQ3VsdHVyZT1uZXV0cmFsLCBQdWJsaWNLZXlUb2tlbj1udWxsXV0DAAAABl9pdGVtcwVfc2l6ZQhfdmVyc2lvbgQAACZNZW50b0xpYi5NZW50b21ldGVyTGliK1RpbGRlQ29kZVR5cGVbXQIAAAAICAkDAAAAAQAAAAkAAAAHAwAAAAABAAAABAAAAAQkTWVudG9MaWIuTWVudG9tZXRlckxpYitUaWxkZUNvZGVUeXBlAgAAAAX8////JE1lbnRvTGliLk1lbnRvbWV0ZXJMaWIrVGlsZGVDb2RlVHlwZQoAAAAEVHlwZQdTaGFwZUlEAVgBWQRDb2RlBUV4dHJhA1RvcAZIZWlnaHQETGVmdAVXaWR0aAQAAAABAQAAAAAgTWVudG9MaWIuTWVudG9tZXRlckxpYitTaGFwZVR5cGUCAAAACAgICwsLCwIAAAAF+////yBNZW50b0xpYi5NZW50b21ldGVyTGliK1NoYXBlVHlwZQEAAAAHdmFsdWVfXwAIAgAAAAEAAAAFAAAAAAAAAAAAAAAGBgAAAAt+QU5TVzMoMjcwKQoB6KxDAAAHQuv/YkEFwL5CAfn////8////Afj////7////AAAAAAAAAAAAAAAAAAAAAAoKAAAAAAAAAAAAAAAAAAAAAAH3/////P///wH2////+////wAAAAAAAAAAAAAAAAAAAAAKCgAAAAAAAAAAAAAAAAAAAAAB9f////z///8B9P////v///8AAAAAAAAAAAAAAAAAAAAACgoAAAAAAAAAAAAAAAAAAAAACw==)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BNZW50b0xpYiwgVmVyc2lvbj0yLjEuMTYuMCwgQ3VsdHVyZT1uZXV0cmFsLCBQdWJsaWNLZXlUb2tlbj1udWxsBAEAAACLAVN5c3RlbS5Db2xsZWN0aW9ucy5HZW5lcmljLkxpc3RgMVtbTWVudG9MaWIuTWVudG9tZXRlckxpYitUaWxkZUNvZGVUeXBlLCBNZW50b0xpYiwgVmVyc2lvbj0yLjEuMTYuMCwgQ3VsdHVyZT1uZXV0cmFsLCBQdWJsaWNLZXlUb2tlbj1udWxsXV0DAAAABl9pdGVtcwVfc2l6ZQhfdmVyc2lvbgQAACZNZW50b0xpYi5NZW50b21ldGVyTGliK1RpbGRlQ29kZVR5cGVbXQIAAAAICAkDAAAAAQAAAAwAAAAHAwAAAAABAAAABAAAAAQkTWVudG9MaWIuTWVudG9tZXRlckxpYitUaWxkZUNvZGVUeXBlAgAAAAX8////JE1lbnRvTGliLk1lbnRvbWV0ZXJMaWIrVGlsZGVDb2RlVHlwZQoAAAAEVHlwZQdTaGFwZUlEAVgBWQRDb2RlBUV4dHJhA1RvcAZIZWlnaHQETGVmdAVXaWR0aAQAAAABAQAAAAAgTWVudG9MaWIuTWVudG9tZXRlckxpYitTaGFwZVR5cGUCAAAACAgICwsLCwIAAAAF+////yBNZW50b0xpYi5NZW50b21ldGVyTGliK1NoYXBlVHlwZQEAAAAHdmFsdWVfXwAIAgAAAAEAAAAHAAAAAAAAAAAAAAAGBgAAAAt+QU5TVzIoMjcwKQr/L3pDAAAHQj4AY0H7v75CAfn////8////Afj////7////AAAAAAAAAAAAAAAAAAAAAAoKAAAAAAAAAAAAAAAAAAAAAAH3/////P///wH2////+////wAAAAAAAAAAAAAAAAAAAAAKCgAAAAAAAAAAAAAAAAAAAAAB9f////z///8B9P////v///8AAAAAAAAAAAAAAAAAAAAACgoAAAAAAAAAAAAAAAAAAAAACw==)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BNZW50b0xpYiwgVmVyc2lvbj0yLjEuMTYuMCwgQ3VsdHVyZT1uZXV0cmFsLCBQdWJsaWNLZXlUb2tlbj1udWxsBAEAAACLAVN5c3RlbS5Db2xsZWN0aW9ucy5HZW5lcmljLkxpc3RgMVtbTWVudG9MaWIuTWVudG9tZXRlckxpYitUaWxkZUNvZGVUeXBlLCBNZW50b0xpYiwgVmVyc2lvbj0yLjEuMTYuMCwgQ3VsdHVyZT1uZXV0cmFsLCBQdWJsaWNLZXlUb2tlbj1udWxsXV0DAAAABl9pdGVtcwVfc2l6ZQhfdmVyc2lvbgQAACZNZW50b0xpYi5NZW50b21ldGVyTGliK1RpbGRlQ29kZVR5cGVbXQIAAAAICAkDAAAAAQAAAA4AAAAHAwAAAAABAAAABAAAAAQkTWVudG9MaWIuTWVudG9tZXRlckxpYitUaWxkZUNvZGVUeXBlAgAAAAX8////JE1lbnRvTGliLk1lbnRvbWV0ZXJMaWIrVGlsZGVDb2RlVHlwZQoAAAAEVHlwZQdTaGFwZUlEAVgBWQRDb2RlBUV4dHJhA1RvcAZIZWlnaHQETGVmdAVXaWR0aAQAAAABAQAAAAAgTWVudG9MaWIuTWVudG9tZXRlckxpYitTaGFwZVR5cGUCAAAACAgICwsLCwIAAAAF+////yBNZW50b0xpYi5NZW50b21ldGVyTGliK1NoYXBlVHlwZQEAAAAHdmFsdWVfXwAIAgAAAAEAAAAIAAAAAAAAAAAAAAAGBgAAAAt+QU5TVzEoMjcwKQoBkBpDAAAHQuv/YkEFwL5CAfn////8////Afj////7////AAAAAAAAAAAAAAAAAAAAAAoKAAAAAAAAAAAAAAAAAAAAAAH3/////P///wH2////+////wAAAAAAAAAAAAAAAAAAAAAKCgAAAAAAAAAAAAAAAAAAAAAB9f////z///8B9P////v///8AAAAAAAAAAAAAAAAAAAAACgoAAAAAAAAAAAAAAAAAAAAACw==)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lO5jXdb7sKbyqvtCFY2tuEJZIbd6kCtX6OhFEQNoJNDrFPBvJcmNGHUGc+KgQGgqvx/HfEOuUapNUJLQ2t1h+55evEUleVw1HwefiHd1RQM2rMddQcXrQT+okp7aw3gkpIIJKCqDwAHQmi5cdVKRDGmU6OS2F5c8DAEyl6SWmg8plOjktheXPC/WhFx8b4CPrK1UJiJihdC0avx/Z2P28tu4iy8VN98h4CvE7l7kTrCp2KjikbXBjtA768NXX+MnHEi1EB3gnQAJZHXGZ5+LOIMcc0BJ/v/ImE6VDjb5rLeeeDPXatrg0Tg8E6gtZAobkVJ4t3MbZ9hgT8UHidsuZtsmEC/ArrP88++XvK6OwxknesQy35sqOAqcN4mAhFfaSTs8lDMlYUQ905+6nqNnL5gs+ARwfl4tfg95hnimeYRwPx7VbFFp4dIRCI4R1cfRCL8SD+Z2M9FWK36nj1bvctIRCI4R1cfRN+LnKFotgKRJ6cPankdGxcT/k1yCxkBo9EouvJ6zqXMi11D9ER6P+uOa1P8jw0qVyTs8lDMlYUQ905+6nqNnL46h0yTc4V9A2F77XVuTS6qp2KjikbXBjshUeeZWvN6fM++XvK6OwxkGynA2boqeUlO17yWGQPE7J18heSnlkQOPULRrsgIC+Uz3CpjJljRc5x41DzQZqJbUsOWt4cs4MaSn56U6K9oFApzxZPqR4a4+D3mGeKZ5hHA/HtVsUWnhybF5Us9V/liIvxIP5nYz0VYrfqePVu9yybF5Us9V/li34ucoWi2ApEnpw9qeR0bFxP+TXILGQGj0Si68nrOpcwhUeeZWvN6fI5rU/yPDSpXJOzyUMyVhRBViaRV+UZH4zqHTJNzhX0DYXvtdW5NLqqnYqOKRtcGO0AAXviAEXrIz75e8ro7DGS7hGarPOF7YVcQ2UEVtXQ9wotRESViUbQ5atFZMLQsdTPcKmMmWNFz2q+R5y2MjAC8ipXX+cX0D3Qyn2KNozgoe95UKWoTJpz4PeYZ4pnmEcD8e1WxRaeHEh5SRSHrfBoi/Eg/mdjPRVit+p49W73LEh5SRSHrfBrfi5yhaLYCkSenD2p5HRsXE/5NcgsZAaPRKLryes6lzEAAXviAEXrIjmtT/I8NKlck7PJQzJWFEEt4DTwLyqXGOodMk3OFfQNhe+11bk0uqqdio4pG1wY7r97Ra5NiEDvPvl7yujsMZGoac4EdIB/a6SoRETTeuhYPrdJX62TbCSMJ7oHyPHk9JOzyUMyVhRBkxcPlfLYzhdpDbY8bJdDUzidzYjUBCfTm2s/3TS3uNbpUCf4zeEtZJ7Xgyn6g92ryMADnZmNhDSlt00e0Z+JCvVQJ2cxiwI9mO8kNfnxKhQaoUNvXNYohz75e8ro7DGRqGnOBHSAf2tc/fSpCPro3M9wqYyZY0XNZG/dbhluvL1B5rR8scom9CnPFk+pHhriolh0zbw3SRCXJKMo9FaROGI83lfoHWwHRKLryes6lzAJKcElsHDTsM9wqYyZY0XNOihFBRVB+ilB5rR8scom9vklQPsX1bIMR3i5Fe4too9EouvJ6zqXMAkpwSWwcNOz2sbGpvTjLrCTs8lDMlYUQ3lRRpY2ohl46h0yTc4V9A+a/NBPCCHtPyl95VVfiicmVLKRlv3kEoOwqEjR1lGi7J7604BMxGCWf89IGRdpjmL1UCdnMYsCPZjvJDX58SoWs7Bb2/8nT7KKM4I08wC95IcTE92zq3GXA/HtVsUWnhz6Kgc2VSAFUzTV3eF+KMQRTjo7576M/zL1UCdnMYsCPb4zXWkZsmMsR3i5Fe4too9EouvJ6zqXMTXody/axGmj2sbGpvTjLrCTs8lDMlYUQDungt1Sk+GY6h0yTc4V9A+a/NBPCCHtPyl95VVfiicn2SvPbPgyK+OwqEjR1lGi7J7604BMxGCVTjo7576M/zL1UCdnMYsCPZjvJDX58SoWs7Bb2/8nT7BaNXWHa4zT6IcTE92zq3GXA/HtVsUWnhzy9F9KU/deWzTV3eF+KMQTSuUEkXke9V71UCdnMYsCP34ucoWi2ApER3i5Fe4too9EouvJ6zqXMpCBBpvGLV872sbGpvTjLrCTs8lDMlYUQzbTJgEPT7K46h0yTc4V9A+a/NBPCCHtPyl95VVfiickOsWNp44+xGOwqEjR1lGi7J7604BMxGCXSuUEkXke9V71UCdnMYsCPZjvJDX58SoWs7Bb2/8nT7BwE7/J4SPyQIcTE92zq3GXA/HtVsUWnh6e+o0MhoUCKzTV3eF+KMQQG58dv4tuKnr1UCdnMYsCP34ucoWi2ApER3i5Fe4too9EouvJ6zqXMBv63qc+crKP2sbGpvTjLrCTs8lDMlYUQDV3+Khz5pd06h0yTc4V9A+a/NBPCCHtPyl95VVfiick7INjWhpPPIOwqEjR1lGi7J7604BMxGCUG58dv4tuKnr1UCdnMYsCPZjvJDX58SoWs7Bb2/8nT7LTVrpdefIUNIcTE92zq3GXA/HtVsUWnhwieenkTIZ43zTV3eF+KMQQNzunH3fAG6r1UCdnMYsCP34ucoWi2ApER3i5Fe4too9EouvJ6zqXMEosCsIyZLXH2sbGpvTjLrCTs8lDMlYUQao6BzpGq+/k6h0yTc4V9A+a/NBPCCHtPyl95VVfiiclBb9OYJpgSuewqEjR1lGi7J7604BMxGCUNzunH3fAG6r1UCdnMYsCPZjvJDX58SoWs7Bb2/8nT7A7SLybfgXHbIcTE92zq3GXA/HtVsUWnh+gTCq2rdDXEzTV3eF+KMQS27BYhlWTJfL1UCdnMYsCP34ucoWi2ApER3i5Fe4too9EouvJ6zqXMIy8NKPc4REL2sbGpvTjLrCTs8lDMlYUQfAOvKDIA9Xc6h0yTc4V9A+a/NBPCCHtPyl95VVfiiclcfQdEb/MEV+wqEjR1lGi7J7604BMxGCW27BYhlWTJfL1UCdnMYsCPZjvJDX58SoWs7Bb2/8nT7D7PFP9d5H3ei11D9ER6P+vPvl7yujsMZKpL/6X7D3pCpGfXyLR6STNYrfqePVu9y8XuAxGVaMj5UHmtHyxyib0e8wtU0Nveaubaz/dNLe413NgqpRhyeaeLXUP0RHo/6/axsam9OMusJOzyUMyVhRCwjNsPBBRIFt+LnKFotgKRJ6cPankdGxcT/k1yCxkBo9EouvJ6zqXMsIzbDwQUSBYm6ESllDOi1Vit+p49W73Lxe4DEZVoyPlQea0fLHKJvQpzxZPqR4a4F7MC3KKDJEc4hm9lUxZ/CuSe/jhyj87vw5LNHbEu5SuWY8wSAyxpN48nbtEnOAEXOIZvZVMWfwpRiRvCoBnO+PV4+evt3imvTdzv/clqHvhdX8u8oWnbiC5Ra+ZeieNUWPa6FxKy4cEl4vYD5FppJsOSzR2xLuUriLYrHKUr6nipYas2LWMuJqNnz02ouBqFcddaGMVWKbvmJLTWTNCmc9J3SgLrcJLDV0x2pkhmY8sjt561VxopXEL27OA6HPVudTNDCocpXHoYxmDyJbsyWKyQtAJkA/PzWpizaZw3lqUXxFs50344sf7nqxJougi4WpizaZw3lqUXxFs50344sTXXTPSPBVw3y/vRZ7WjlRdEg2+aIThDBkoAqJumiO4M80CH93PGIGrEqGyS+ejdyEq3Oi5kSMvH9LN90y3YKsHFxA/jlExvKRfEWznTfjixIXPiFcG1e5udVj6tQTmZa4YZrzxJU4J8RINvmiE4QwbpcRHVqJbrdvYid9xkBp9Z/w0X2FEZUsyZ/WmmaN7C4vxVxkwQ8eXdnfQPFr38tM7mJLTWTNCmc0SDb5ohOEMGF5/ZK1iirY71iVSKJsHkMunGXHY+G48URINvmiE4QwZG898SBiW6aNTcPVJT78K/cgFjcYy9eDYDiywo1z3X0wXUbdCIFq6ScHqRGh9e+hihI5Kl/z35Y3Tg4mEQVNtQZvAR3tAjqnpNrjqTarUPMb0vl7bdFR3XM9DQQSBdB2RidQArNrEUAdJ3SgLrcJLDSwD6dok6yLXalWJAg34RBfEOXU61nFnnRn+XPwuZD7I0DntTSltXRBozC0YaxUQsk4tM2gK1PmrqfgOyFyqetxMaJZoAB9T4gu1r5qtxPlvdyTZnlY00+w2oPtkQqBbvsrIgT7dcYZxgjwzP4cf51aX6xxIFVQW/nSuoilzH81OhqP5XwxY6Ux5FUMrdZSeG34ucoWi2ApGCCeJwtZNaHjaTlPUIl74WHkVQyt1lJ4bfi5yhaLYCkdyzV/VWuirRv5lZ0gIzuFiDqO1/e1fQkiyPlCx5RhrYWK36nj1bvct5QByaEkHeKmCz4BHB+Xi1qzSbijHKJDUiu/QHWNjC0BOYvQtsdq1tSaptqMZRhVVJqm2oxlGFVfaUVDMRUlEcZFd196Z9X4KBXoihXOjbTN9Lx0fDlCMWDFzsBIrgg0cyxLjm02H2ShpOn+n0paNlyqvtCFY2tuEGy1mtSuZxplc6t6upMH/u9rRJZ1fDED3A/HtVsUWnhwbLWa1K5nGmVzq3q6kwf+5KmluXDjZxQ0O8uwIOCqgGBstZrUrmcaZXOrerqTB/7va0SWdXwxA9gxhY/KIINDWBdf6F6TzN8nIvHYem6qjQr40+b+4A3NrRodb9XpWiG3IvHYem6qjQr40+b+4A3NrJUxScWZfE0SjI92oVdBGZRXFbJ/w+1yE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BNZW50b0xpYiwgVmVyc2lvbj0yLjEuMTYuMCwgQ3VsdHVyZT1uZXV0cmFsLCBQdWJsaWNLZXlUb2tlbj1udWxsBAEAAACLAVN5c3RlbS5Db2xsZWN0aW9ucy5HZW5lcmljLkxpc3RgMVtbTWVudG9MaWIuTWVudG9tZXRlckxpYitUaWxkZUNvZGVUeXBlLCBNZW50b0xpYiwgVmVyc2lvbj0yLjEuMTYuMCwgQ3VsdHVyZT1uZXV0cmFsLCBQdWJsaWNLZXlUb2tlbj1udWxsXV0DAAAABl9pdGVtcwVfc2l6ZQhfdmVyc2lvbgQAACZNZW50b0xpYi5NZW50b21ldGVyTGliK1RpbGRlQ29kZVR5cGVbXQIAAAAICAkDAAAAAQAAABAAAAAHAwAAAAABAAAABAAAAAQkTWVudG9MaWIuTWVudG9tZXRlckxpYitUaWxkZUNvZGVUeXBlAgAAAAX8////JE1lbnRvTGliLk1lbnRvbWV0ZXJMaWIrVGlsZGVDb2RlVHlwZQoAAAAEVHlwZQdTaGFwZUlEAVgBWQRDb2RlBUV4dHJhA1RvcAZIZWlnaHQETGVmdAVXaWR0aAQAAAABAQAAAAAgTWVudG9MaWIuTWVudG9tZXRlckxpYitTaGFwZVR5cGUCAAAACAgICwsLCwIAAAAF+////yBNZW50b0xpYi5NZW50b21ldGVyTGliK1NoYXBlVHlwZQEAAAAHdmFsdWVfXwAIAgAAAAEAAAAJAAAAAAAAAAAAAAAGBgAAAAt+UEFOUzMoMjcwKQoAQLBDFQDjQQAAb0IFwM5CAfn////8////Afj////7////AAAAAAAAAAAAAAAAAAAAAAoKAAAAAAAAAAAAAAAAAAAAAAH3/////P///wH2////+////wAAAAAAAAAAAAAAAAAAAAAKCgAAAAAAAAAAAAAAAAAAAAAB9f////z///8B9P////v///8AAAAAAAAAAAAAAAAAAAAACgoAAAAAAAAAAAAAAAAAAAAACw==)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BNZW50b0xpYiwgVmVyc2lvbj0yLjEuMTYuMCwgQ3VsdHVyZT1uZXV0cmFsLCBQdWJsaWNLZXlUb2tlbj1udWxsBAEAAACLAVN5c3RlbS5Db2xsZWN0aW9ucy5HZW5lcmljLkxpc3RgMVtbTWVudG9MaWIuTWVudG9tZXRlckxpYitUaWxkZUNvZGVUeXBlLCBNZW50b0xpYiwgVmVyc2lvbj0yLjEuMTYuMCwgQ3VsdHVyZT1uZXV0cmFsLCBQdWJsaWNLZXlUb2tlbj1udWxsXV0DAAAABl9pdGVtcwVfc2l6ZQhfdmVyc2lvbgQAACZNZW50b0xpYi5NZW50b21ldGVyTGliK1RpbGRlQ29kZVR5cGVbXQIAAAAICAkDAAAAAQAAABIAAAAHAwAAAAABAAAABAAAAAQkTWVudG9MaWIuTWVudG9tZXRlckxpYitUaWxkZUNvZGVUeXBlAgAAAAX8////JE1lbnRvTGliLk1lbnRvbWV0ZXJMaWIrVGlsZGVDb2RlVHlwZQoAAAAEVHlwZQdTaGFwZUlEAVgBWQRDb2RlBUV4dHJhA1RvcAZIZWlnaHQETGVmdAVXaWR0aAQAAAABAQAAAAAgTWVudG9MaWIuTWVudG9tZXRlckxpYitTaGFwZVR5cGUCAAAACAgICwsLCwIAAAAF+////yBNZW50b0xpYi5NZW50b21ldGVyTGliK1NoYXBlVHlwZQEAAAAHdmFsdWVfXwAIAgAAAAEAAAAKAAAAAAAAAAAAAAAGBgAAAAt+UEFOUzIoMjcwKQoBcIBD6//iQQAAb0IFwM5CAfn////8////Afj////7////AAAAAAAAAAAAAAAAAAAAAAoKAAAAAAAAAAAAAAAAAAAAAAH3/////P///wH2////+////wAAAAAAAAAAAAAAAAAAAAAKCgAAAAAAAAAAAAAAAAAAAAAB9f////z///8B9P////v///8AAAAAAAAAAAAAAAAAAAAACgoAAAAAAAAAAAAAAAAAAAAACw==)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BNZW50b0xpYiwgVmVyc2lvbj0yLjEuMTYuMCwgQ3VsdHVyZT1uZXV0cmFsLCBQdWJsaWNLZXlUb2tlbj1udWxsBAEAAACLAVN5c3RlbS5Db2xsZWN0aW9ucy5HZW5lcmljLkxpc3RgMVtbTWVudG9MaWIuTWVudG9tZXRlckxpYitUaWxkZUNvZGVUeXBlLCBNZW50b0xpYiwgVmVyc2lvbj0yLjEuMTYuMCwgQ3VsdHVyZT1uZXV0cmFsLCBQdWJsaWNLZXlUb2tlbj1udWxsXV0DAAAABl9pdGVtcwVfc2l6ZQhfdmVyc2lvbgQAACZNZW50b0xpYi5NZW50b21ldGVyTGliK1RpbGRlQ29kZVR5cGVbXQIAAAAICAkDAAAAAQAAABQAAAAHAwAAAAABAAAABAAAAAQkTWVudG9MaWIuTWVudG9tZXRlckxpYitUaWxkZUNvZGVUeXBlAgAAAAX8////JE1lbnRvTGliLk1lbnRvbWV0ZXJMaWIrVGlsZGVDb2RlVHlwZQoAAAAEVHlwZQdTaGFwZUlEAVgBWQRDb2RlBUV4dHJhA1RvcAZIZWlnaHQETGVmdAVXaWR0aAQAAAABAQAAAAAgTWVudG9MaWIuTWVudG9tZXRlckxpYitTaGFwZVR5cGUCAAAACAgICwsLCwIAAAAF+////yBNZW50b0xpYi5NZW50b21ldGVyTGliK1NoYXBlVHlwZQEAAAAHdmFsdWVfXwAIAgAAAAEAAAALAAAAAAAAAAAAAAAGBgAAAAt+UEFOUzEoMjcwKQoAQCFDFQDjQQAAb0IFwM5CAfn////8////Afj////7////AAAAAAAAAAAAAAAAAAAAAAoKAAAAAAAAAAAAAAAAAAAAAAH3/////P///wH2////+////wAAAAAAAAAAAAAAAAAAAAAKCgAAAAAAAAAAAAAAAAAAAAAB9f////z///8B9P////v///8AAAAAAAAAAAAAAAAAAAAACgoAAAAAAAAAAAAAAAAAAAAACw==)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20QNWeVJlM3vKzVouLZhhaGsegX3/dGr+A+IsMqw6PmWt5BXoYZibRmeOy7wpo7l78Ig7WvmiY14lsLzs1tZkPmQOIp1iLSgrpn4k1CW/F7ziomEf3QN3TSuSzszkbD3Y1j+1qcqgzvFviTKF+v2BM9ZZGggbl4OBFFnvElIHCCX3y0niJmF5g7A5fgWf8rULfYno542KBV7Eil0A8aL0ZppAXs5keR9dq9MLMx89gbBdRt0IgWrpIJkpGMyJK64KQHJpICOBGBMXCeonVLDw+/r/RqP6xWgUhEIjhHVx9EOZ8OUfCxg39M8s7Z8UBwkJ30Dxa9/LTOsBiJtQf3lAN+j0RDzVXbc67NVMDzkpbAvIjOdjR6y9O1riZU1P288ioW3r4bEHlBsBiJtQf3lANNrjqTarUPMdToKwjGOjIBdUWjiUXDbyMqNOIV71U5/ioW3r4bEHlBAecrXPULJYQ6lAPD+0KoOkn6IOLlUl9tMXCeonVLDw+/r/RqP6xWgSbF5Us9V/liOZ8OUfCxg39M8s7Z8UBwkJ30Dxa9/LTOAecrXPULJYR+j0RDzVXbc67NVMDzkpbAvIjOdjR6y9O1riZU1P288ioW3r4bEHlBAecrXPULJYRNrjqTarUPMdToKwjGOjIBdUWjiUXDbyMqNOIV71U5/ioW3r4bEHlBZtP3mOTLgKGa6SKjmOuDz/8h0WJUuAE/MXCeonVLDw+/r/RqP6xWgRIeUkUh63waOZ8OUfCxg39M8s7Z8UBwkJ30Dxa9/LTOZtP3mOTLgKF+j0RDzVXbc67NVMDzkpbAvIjOdjR6y9O1riZU1P288ioW3r4bEHlBZtP3mOTLgKFNrjqTarUPMdToKwjGOjIBdUWjiUXDbyMqNOIV71U5/ioW3r4bEHlBcwByKuWMF5wRb8m3iwAMAJdMpPABE3KuxhK9hg6IMhq/JqM537UyH4otHbV+Nn/qvVQJ2cxiwI87yA4i4OR01wcx4fTubc2xbS+JLXhqFvaRFeK6DYUONTGyVaETCATzPyIau5j4ROvmAFIhA1rGzOYwoFPQbVQwmTHMkYEnTj5kxcPlfLYzhXyYt9X0YMz9zlZ+sy3ejt67W0sQviWTFeYwoFPQbVQwmTHMkYEnTj6OwAsOBHgI82GbBsKRJu3GxhK9hg6IMhq/JqM537UyH/a9j7FIAADqvVQJ2cxiwI87yA4i4OR01wcx4fTubc2xbS+JLXhqFvYkFEBSzTX1mTGyVaETCATzPyIau5j4ROvmAFIhA1rGzOYwoFPQbVQwmTHMkYEnTj7eVFGljaiGXnyYt9X0YMz9zlZ+sy3ejt67W0sQviWTFeYwoFPQbVQwmTHMkYEnTj5Neh3L9rEaaHKb2lyGdMlQ9qGSmrl5+qgA6RwDj34JlIhFIPljUtCQmmnYrXc16ZnR2RB+jtzu6cK3w2dOoQw0bUUiUPiIfYpIJCGPrjEmGeQSEM+jOnewe8yVaXySlfAF1G3QiBaukmt59/wiWh8YvVQJ2cxiwI/sSKXQDxovRmmkBezmR5H12r0wszHz2BsF1G3QiBaukpWycS0NJLoOpAcmkgI4EYExcJ6idUsPD7+v9Go/rFaBPL0X0pT915Y5nw5R8LGDf0zyztnxQHCQnfQPFr38tM5845Q46vsLTn6PREPNVdtzrs1UwPOSlsC8iM52NHrL07WuJlTU/bzyKhbevhsQeUF845Q46vsLTk2uOpNqtQ8x1OgrCMY6MgF1RaOJRcNvIyo04hXvVTn+KhbevhsQeUEbQ91dCnTZ+K+GeLgn7Bmjc2b+Wgz0F3bG260mP8xy7A1d/ioc+aXdTDsfFTpYXHznHsH5SKouxUriww6Bk3brp76jQyGhQIp8N15fcyPBz6DVHJmtlUa4dd04eeEHg1aHip27MpYSKi2t4B44BoeEp76jQyGhQIqQgkX4bf8jev0VhF94V3V+kVTtgkJ7Tyv2eTx27V21Di2t4B44BoeECJ56eRMhnjfGEr2GDogyGr8moznftTIf6olDNN9/0629VAnZzGLAjzvIDiLg5HTXBzHh9O5tzbFtL4kteGoW9odOBieawDT1MbJVoRMIBPM/Ihq7mPhE6+YAUiEDWsbM5jCgU9BtVDCZMcyRgSdOPmqOgc6Rqvv5fJi31fRgzP3OVn6zLd6O3rtbSxC+JZMV5jCgU9BtVDCZMcyRgSdOPiMvDSj3OERCcpvaXIZ0yVD2oZKauXn6qJbMNHa9l2QHiEUg+WNS0JCaaditdzXpmdHZEH6O3O7pGEqrIb9TA+RtRSJQ+Ih9ikgkIY+uMSYZ5BIQz6M6d7B7zJVpfJKV8AXUbdCIFq6SlbYjG/tycOq9VAnZzGLAj+xIpdAPGi9GaaQF7OZHkfXavTCzMfPYGwXUbdCIFq6SzAsa2OYABbeLXUP0RHo/63Kb2lyGdMlQ9qGSmrl5+qhuNDVIqwo4Cr1UCdnMYsCPO8gOIuDkdNcHMeH07m3NsW0viS14ahb2sIzbDwQUSBZ8N15fcyPBz6DVHJmtlUa4dd04eeEHg1aHip27MpYSKi2t4B44BoeExe4DEZVoyPlm8ox8uDJ+ZS5Ra+ZeieNUWPa6FxKy4cH1ePnr7d4pr8T1yv1tjsCmleUBOZw2LK2+Q3hfb7wXF/xieqSR2jbcxcQP45RMbymbThJK1Oqi6ScuHjt7lJro9VdUWDpYcKDus760HynuY7YX0ysblyloTa46k2q1DzGOSK1wcVA0XcABKDkO653miEUg+WNS0JAi3oB0SzNHuDnzf0Ra/89I6nRpx7ecYa4MxvBDtoArTjQOe1NKW1dEO8gOIuDkdNf5q9ANhLOFAckCubuRnZEJakPY+oolmlN13Th54QeDViSZuVMRPZbEXs/iOt1IYXZamLNpnDeWpbvm/9dl6hJkmmnYrXc16ZnR2RB+jtzu6S/O5ii6+XiMPyIau5j4ROvmAFIhA1rGzDkcMwObhQhd3ck2Z5WNNPsSPhY4ewHHYqgyh+Kwrg1fPYHB/rT5TmLqdGnHt5xhrgzG8EO2gCtONA57U0pbV0SysiBPt1xhnHR1MkqPE3Evudq8n4Z91+aeemWP6LBoNIvR0bzSdLqOs8CSG/7Lyr8xslWhEwgE83YbUXvBjXYZVx4HtkOJq9tYlrwxtTLkSP1/YMq9Swpqu5ShPFCynMv9f2DKvUsKasTa2+FT7vNjA6eC/g2DWi6AlFfAGc+E5jpr8Y/HswSOvIjOdjR6y9O1riZU1P288ioW3r4bEHlBH+tKa4wnEWIbcDR0EwvC9/RUOY9Fib433ck2Z5WNNPsmyVVrzpXfkOz+hHwtH8i4fo9EQ81V23OEUbQcNKgYEI+8r6n50c16rwskgH425MhxkCPd1aBVc9LewkrLBiv2reyTWJbpKYPpxlx2PhuPFCTKPz4jiQUqgl+UPZURj/b+/jcGBqg/GE3pNIOOxLl5XUDnvtA4/csffegZJoIRHCDs4IPz2Vv7MbJVoRMIBPPjK20nwJHIqgaHsO7DjS/TDfSJg8ZBZBB8N15fcyPBz3yIq90AowenbfPjyLnMK8bNbTjLbnlvCLnavJ+Gfdfm6OCIGsSywogONMlUjr4bcNKTCLBr55F4Q4/tsNE9uJZFET/kS0lceCMbJBoBhBlnUNVGpU1pQEUIQefvWXudWCUeLZT1WXIWHTFoMQPs6Q0CHnvDjI6xoSyzusYq+V/gGNysJO//TsSmWUYIxCoJmHvHYEqSspfUdPr9BPt2Ie9jb4DCZzjYeueeypOuq2XXjA/vA8NMpi4="/>
  <p:tag name="MENTOGRAPHOPTIONS" val="/piyB5pUgjkR1Mt+wiYOnlO5jXdb7sKbyqvtCFY2tuHREMY8hbYvEVJ2o/HVgOg5I7eetVcaKVxDb35cJ0w7J/wjot+lskztQaIkfwg2ppu2hRPUdSG14i8qxnLDxEVvplOjktheXPAwBMpeklpoPKZTo5LYXlzwv1oRcfG+Aj6ytVCYiYoXQtGr8f2dj9vLbuIsvFTffIeArxO5e5E6wqdio4pG1wY74TP6JbvPz+q9490u1FubSXqz5DbD8GSiswc90HWnd48j5RZuXoixszVnU6fTb8QNfwJmIu+2f6qAVPvqX7vNcrPQ86qttuSiEvrRAY8IFDDPvl7yujsMZJ3rEMt+bKjgKnDeJgIRX2kk7PJQzJWFEPdOfup6jZy+YLPgEcH5eLX4PeYZ4pnmEcD8e1WxRaeHSEQiOEdXH0Qi/Eg/mdjPRVit+p49W73LSEQiOEdXH0Tfi5yhaLYCkSenD2p5HRsXE/5NcgsZAaPRKLryes6lzItdQ/REej/rjmtT/I8NKlck7PJQzJWFEPdOfup6jZy+OodMk3OFfQNhe+11bk0uqqdio4pG1wY7IVHnmVrzenzPvl7yujsMZBspwNm6KnlJOpQDw/tCqDoWrD75plEi6lit+p49W73LJsXlSz1X+WLZ9xx6V49cZyenD2p5HRsXJ6cPankdGxcR3i5Fe4too9EouvJ6zqXMIVHnmVrzenz2sbGpvTjLrCTs8lDMlYUQVYmkVflGR+M6h0yTc4V9A+a/NBPCCHtPyl95VVfiicnc2CqlGHJ5p+wqEjR1lGi7J7604BMxGCVbZTrlmams3b1UCdnMYsCPZjvJDX58SoWs7Bb2/8nT7FysT9w1JXTxIcTE92zq3GXA/HtVsUWnhxIeUkUh63wavi9da/fvGWG73FSsWKRm0STs8lDMlYUQS3gNPAvKpcbX3oGmhvc0rgpzxZPqR4a4+D3mGeKZ5hHA/HtVsUWnhxIeUkUh63waIvxIP5nYz0VYrfqePVu9yxIeUkUh63wa34ucoWi2ApEnpw9qeR0bFxP+TXILGQGj0Si68nrOpcxAAF74gBF6yI5rU/yPDSpXJOzyUMyVhRBLeA08C8qlxjqHTJNzhX0DYXvtdW5NLqqnYqOKRtcGO6/e0WuTYhA7z75e8ro7DGRqGnOBHSAf2hFvybeLAAwAl0yk8AETcq7NNXd4X4oxBClt00e0Z+JCvVQJ2cxiwI+ecVL5IariKmkBLggvf/klz75e8ro7DGRqGnOBHSAf2vvxyFCXIzpkM9wqYyZY0XNZG/dbhluvL1B5rR8scom9CnPFk+pHhrhdsDrkl0hZLMD8e1WxRaeH2wrr6oOpv5om6ESllDOi1Vit+p49W73L2wrr6oOpv5rfi5yhaLYCkSenD2p5HRsXIVQBaqphXZ0hKMjY5liZnhkBC0hRN2yRlSykZb95BKAjWiebvAxpALvab7K3e8sWM9wqYyZY0XNOihFBRVB+ilB5rR8scom9vklQPsX1bIMR3i5Fe4too9EouvJ6zqXMAkpwSWwcNOz2sbGpvTjLrCTs8lDMlYUQ3lRRpY2ohl46h0yTc4V9A+a/NBPCCHtPyl95VVfiicmVLKRlv3kEoOwqEjR1lGi7J7604BMxGCWf89IGRdpjmL1UCdnMYsCPZjvJDX58SoWs7Bb2/8nT7KKM4I08wC95IcTE92zq3GXA/HtVsUWnhz6Kgc2VSAFUzTV3eF+KMQRTjo7576M/zL1UCdnMYsCPZjvJDX58SoXVKMaQ0DndK8++XvK6OwxkruGCyOqsKa378chQlyM6ZDPcKmMmWNFz3AU4jN1ucl9Qea0fLHKJvQpzxZPqR4a4XbA65JdIWSzA/HtVsUWnhz6Kgc2VSAFUJuhEpZQzotVYrfqePVu9yz6Kgc2VSAFU34ucoWi2ApEnpw9qeR0bFyFUAWqqYV2dPL0X0pT915YZAQtIUTdskQ6xY2njj7EYpGfXyLR6STNYrfqePVu9yzy9F9KU/deW34ucoWi2ApEnpw9qeR0bFxHeLkV7i2ij0Si68nrOpcykIEGm8YtXzvaxsam9OMusJOzyUMyVhRDNtMmAQ9PsrjqHTJNzhX0D5r80E8IIe0/KX3lVV+KJyQ6xY2njj7EY7CoSNHWUaLsnvrTgEzEYJdK5QSReR71XvVQJ2cxiwI9mO8kNfnxKhazsFvb/ydPsHATv8nhI/JAhxMT3bOrcZcD8e1WxRaeHp76jQyGhQIrNNXd4X4oxBAbnx2/i24qevVQJ2cxiwI9mO8kNfnxKhdUoxpDQOd0rz75e8ro7DGSPCmqW9bO6t/vxyFCXIzpkM9wqYyZY0XNrsUTj0a584lB5rR8scom9CnPFk+pHhrhdsDrkl0hZLMD8e1WxRaeHp76jQyGhQIom6ESllDOi1Vit+p49W73Lp76jQyGhQIrfi5yhaLYCkSenD2p5HRsXIVQBaqphXZ0Innp5EyGeNxkBC0hRN2yRQW/TmCaYErmkZ9fItHpJM1it+p49W73LCJ56eRMhnjffi5yhaLYCkSenD2p5HRsXEd4uRXuLaKPRKLryes6lzBKLArCMmS1x9rGxqb04y6wk7PJQzJWFEGqOgc6Rqvv5OodMk3OFfQPmvzQTwgh7T8pfeVVX4onJQW/TmCaYErnsKhI0dZRouye+tOATMRglDc7px93wBuq9VAnZzGLAj2Y7yQ1+fEqFrOwW9v/J0+wO0i8m34Fx2yHExPds6txlwPx7VbFFp4foEwqtq3Q1xM01d3hfijEEtuwWIZVkyXy9VAnZzGLAj2Y7yQ1+fEqF1SjGkNA53SvPvl7yujsMZHUIUS2a6KCJ+/HIUJcjOmQz3CpjJljRc3pAoGtmyebDUHmtHyxyib0Kc8WT6keGuF2wOuSXSFkswPx7VbFFp4foEwqtq3Q1xCboRKWUM6LVWK36nj1bvcvoEwqtq3Q1xN+LnKFotgKRJ6cPankdGxchVAFqqmFdncXuAxGVaMj5GI83lfoHWwHRKLryes6lzLCM2w8EFEgWzTV3eF+KMQRbZTrlmams3fdOfup6jZy+OodMk3OFfQPtZllKtuHipObaz/dNLe413NgqpRhyeaeLXUP0RHo/6/axsam9OMusJOzyUMyVhRCwjNsPBBRIFt+LnKFotgKRJ6cPankdGxcT/k1yCxkBo9EouvJ6zqXMsIzbDwQUSBYm6ESllDOi1Vit+p49W73Lxe4DEZVoyPlQea0fLHKJvQpzxZPqR4a4F7MC3KKDJEc4hm9lUxZ/CuSe/jhyj87vw5LNHbEu5SvDmWaTHfC58Y8nbtEnOAEXOIZvZVMWfwpRiRvCoBnO+PV4+evt3imvTdzv/clqHvhdX8u8oWnbiC5Ra+ZeieNUWPa6FxKy4cEl4vYD5FppJsOSzR2xLuUriLYrHKUr6nipYas2LWMuJqNnz02ouBqFcddaGMVWKbvmJLTWTNCmc9J3SgLrcJLDV0x2pkhmY8sjt561VxopXEL27OA6HPVudTNDCocpXHoYxmDyJbsyWKyQtAJkA/PzWpizaZw3lqUXxFs50344sf7nqxJougi4WpizaZw3lqUXxFs50344sTXXTPSPBVw3y/vRZ7WjlRdEg2+aIThDBkoAqJumiO4M80CH93PGIGrEqGyS+ejdyEq3Oi5kSMvH9LN90y3YKsHFxA/jlExvKRfEWznTfjixIXPiFcG1e5udVj6tQTmZa4YZrzxJU4J8RINvmiE4QwbpcRHVqJbrdvYid9xkBp9Z/w0X2FEZUsyZ/WmmaN7C4vxVxkwQ8eXdnfQPFr38tM7mJLTWTNCmc0SDb5ohOEMGF5/ZK1iirY71iVSKJsHkMunGXHY+G48URINvmiE4QwZG898SBiW6aNTcPVJT78K/cgFjcYy9eDYDiywo1z3X0wXUbdCIFq6ScHqRGh9e+hihI5Kl/z35Y3Tg4mEQVNtQZvAR3tAjqnpNrjqTarUPMb0vl7bdFR3XM9DQQSBdB2RidQArNrEUAdJ3SgLrcJLDSwD6dok6yLXalWJAg34RBfEOXU61nFnnRn+XPwuZD7I0DntTSltXRBozC0YaxUQsk4tM2gK1PmrqfgOyFyqetxMaJZoAB9T4gu1r5qtxPlvdyTZnlY00+w2oPtkQqBbvsrIgT7dcYZxgjwzP4cf51aX6xxIFVQW/nSuoilzH81OhqP5XwxY6Ux5FUMrdZSeG34ucoWi2ApGCCeJwtZNaHjaTlPUIl74WHkVQyt1lJ4bfi5yhaLYCkdyzV/VWuirRv5lZ0gIzuFiDqO1/e1fQkiyPlCx5RhrYWK36nj1bvct5QByaEkHeKmCz4BHB+Xi1qzSbijHKJDUiu/QHWNjC0BOYvQtsdq1tSaptqMZRhVVJqm2oxlGFVfaUVDMRUlEcZFd196Z9X4KBXoihXOjbTN9Lx0fDlCMWDFzsBIrgg0cyxLjm02H2ShpOn+n0paNlyqvtCFY2tuEGy1mtSuZxplc6t6upMH/u9rRJZ1fDED3A/HtVsUWnhwbLWa1K5nGmVzq3q6kwf+5KmluXDjZxQ0O8uwIOCqgGBstZrUrmcaZXOrerqTB/7va0SWdXwxA9gxhY/KIINDWBdf6F6TzN8nIvHYem6qjQr40+b+4A3NrRodb9XpWiG3IvHYem6qjQr40+b+4A3NrJUxScWZfE0SjI92oVdBGZRXFbJ/w+1yE=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lO5jXdb7sKbyqvtCFY2tuHREMY8hbYvEVJ2o/HVgOg5I7eetVcaKVxDb35cJ0w7J/wjot+lskztQaIkfwg2ppu2hRPUdSG14i8qxnLDxEVvplOjktheXPAwBMpeklpoPKZTo5LYXlzwv1oRcfG+Aj6ytVCYiYoXQtGr8f2dj9vLbuIsvFTffIeArxO5e5E6wqdio4pG1wY74TP6JbvPz+q9490u1FubSXqz5DbD8GSiswc90HWnd48j5RZuXoixszVnU6fTb8QNfwJmIu+2f6qAVPvqX7vNcrPQ86qttuSiEvrRAY8IFDDPvl7yujsMZJ3rEMt+bKjgKnDeJgIRX2kk7PJQzJWFEPdOfup6jZy+YLPgEcH5eLX4PeYZ4pnmEcD8e1WxRaeHSEQiOEdXH0Qi/Eg/mdjPRVit+p49W73LSEQiOEdXH0Tfi5yhaLYCkSenD2p5HRsXE/5NcgsZAaPRKLryes6lzItdQ/REej/rjmtT/I8NKlck7PJQzJWFEPdOfup6jZy+OodMk3OFfQNhe+11bk0uqqdio4pG1wY7IVHnmVrzenzPvl7yujsMZBspwNm6KnlJOpQDw/tCqDoWrD75plEi6lit+p49W73LJsXlSz1X+WLZ9xx6V49cZyenD2p5HRsXJ6cPankdGxcR3i5Fe4too9EouvJ6zqXMIVHnmVrzenz2sbGpvTjLrCTs8lDMlYUQVYmkVflGR+M6h0yTc4V9A+a/NBPCCHtPyl95VVfiicnc2CqlGHJ5p+wqEjR1lGi7J7604BMxGCVbZTrlmams3b1UCdnMYsCPZjvJDX58SoWs7Bb2/8nT7FysT9w1JXTxIcTE92zq3GXA/HtVsUWnhxIeUkUh63wavi9da/fvGWG73FSsWKRm0STs8lDMlYUQS3gNPAvKpcbX3oGmhvc0rgpzxZPqR4a4+D3mGeKZ5hHA/HtVsUWnhxIeUkUh63waIvxIP5nYz0VYrfqePVu9yxIeUkUh63wa34ucoWi2ApEnpw9qeR0bFxP+TXILGQGj0Si68nrOpcxAAF74gBF6yI5rU/yPDSpXJOzyUMyVhRBLeA08C8qlxjqHTJNzhX0DYXvtdW5NLqqnYqOKRtcGO6/e0WuTYhA7z75e8ro7DGRqGnOBHSAf2hFvybeLAAwAl0yk8AETcq7NNXd4X4oxBClt00e0Z+JCvVQJ2cxiwI+ecVL5IariKmkBLggvf/klz75e8ro7DGRqGnOBHSAf2vvxyFCXIzpkM9wqYyZY0XNZG/dbhluvL1B5rR8scom9CnPFk+pHhrhdsDrkl0hZLMD8e1WxRaeH2wrr6oOpv5om6ESllDOi1Vit+p49W73L2wrr6oOpv5rfi5yhaLYCkSenD2p5HRsXIVQBaqphXZ0hKMjY5liZnhkBC0hRN2yRlSykZb95BKAjWiebvAxpALvab7K3e8sWM9wqYyZY0XNOihFBRVB+ilB5rR8scom9vklQPsX1bIMR3i5Fe4too9EouvJ6zqXMAkpwSWwcNOz2sbGpvTjLrCTs8lDMlYUQ3lRRpY2ohl46h0yTc4V9A+a/NBPCCHtPyl95VVfiicmVLKRlv3kEoOwqEjR1lGi7J7604BMxGCWf89IGRdpjmL1UCdnMYsCPZjvJDX58SoWs7Bb2/8nT7KKM4I08wC95IcTE92zq3GXA/HtVsUWnhz6Kgc2VSAFUzTV3eF+KMQRTjo7576M/zL1UCdnMYsCPZjvJDX58SoXVKMaQ0DndK8++XvK6OwxkruGCyOqsKa378chQlyM6ZDPcKmMmWNFz3AU4jN1ucl9Qea0fLHKJvQpzxZPqR4a4XbA65JdIWSzA/HtVsUWnhz6Kgc2VSAFUJuhEpZQzotVYrfqePVu9yz6Kgc2VSAFU34ucoWi2ApEnpw9qeR0bFyFUAWqqYV2dPL0X0pT915YZAQtIUTdskQ6xY2njj7EYpGfXyLR6STNYrfqePVu9yzy9F9KU/deW34ucoWi2ApEnpw9qeR0bFxHeLkV7i2ij0Si68nrOpcykIEGm8YtXzvaxsam9OMusJOzyUMyVhRDNtMmAQ9PsrjqHTJNzhX0D5r80E8IIe0/KX3lVV+KJyQ6xY2njj7EY7CoSNHWUaLsnvrTgEzEYJdK5QSReR71XvVQJ2cxiwI9mO8kNfnxKhazsFvb/ydPsHATv8nhI/JAhxMT3bOrcZcD8e1WxRaeHp76jQyGhQIrNNXd4X4oxBAbnx2/i24qevVQJ2cxiwI9mO8kNfnxKhdUoxpDQOd0rz75e8ro7DGSPCmqW9bO6t/vxyFCXIzpkM9wqYyZY0XNrsUTj0a584lB5rR8scom9CnPFk+pHhrhdsDrkl0hZLMD8e1WxRaeHp76jQyGhQIom6ESllDOi1Vit+p49W73Lp76jQyGhQIrfi5yhaLYCkSenD2p5HRsXIVQBaqphXZ0Innp5EyGeNxkBC0hRN2yRQW/TmCaYErmkZ9fItHpJM1it+p49W73LCJ56eRMhnjffi5yhaLYCkSenD2p5HRsXEd4uRXuLaKPRKLryes6lzBKLArCMmS1x9rGxqb04y6wk7PJQzJWFEGqOgc6Rqvv5OodMk3OFfQPmvzQTwgh7T8pfeVVX4onJQW/TmCaYErnsKhI0dZRouye+tOATMRglDc7px93wBuq9VAnZzGLAj2Y7yQ1+fEqFrOwW9v/J0+wO0i8m34Fx2yHExPds6txlwPx7VbFFp4foEwqtq3Q1xM01d3hfijEEtuwWIZVkyXy9VAnZzGLAj2Y7yQ1+fEqF1SjGkNA53SvPvl7yujsMZHUIUS2a6KCJ+/HIUJcjOmQz3CpjJljRc3pAoGtmyebDUHmtHyxyib0Kc8WT6keGuF2wOuSXSFkswPx7VbFFp4foEwqtq3Q1xCboRKWUM6LVWK36nj1bvcvoEwqtq3Q1xN+LnKFotgKRJ6cPankdGxchVAFqqmFdncXuAxGVaMj5GI83lfoHWwHRKLryes6lzLCM2w8EFEgWzTV3eF+KMQRbZTrlmams3fdOfup6jZy+OodMk3OFfQPtZllKtuHipObaz/dNLe413NgqpRhyeaeLXUP0RHo/6/axsam9OMusJOzyUMyVhRCwjNsPBBRIFt+LnKFotgKRJ6cPankdGxcT/k1yCxkBo9EouvJ6zqXMsIzbDwQUSBYm6ESllDOi1Vit+p49W73Lxe4DEZVoyPlQea0fLHKJvQpzxZPqR4a4F7MC3KKDJEc4hm9lUxZ/CuSe/jhyj87vw5LNHbEu5SvDmWaTHfC58Y8nbtEnOAEXOIZvZVMWfwpRiRvCoBnO+PV4+evt3imvTdzv/clqHvhdX8u8oWnbiC5Ra+ZeieNUWPa6FxKy4cEl4vYD5FppJsOSzR2xLuUriLYrHKUr6nipYas2LWMuJqNnz02ouBqFcddaGMVWKbvmJLTWTNCmc9J3SgLrcJLDV0x2pkhmY8sjt561VxopXEL27OA6HPVudTNDCocpXHoYxmDyJbsyWKyQtAJkA/PzWpizaZw3lqUXxFs50344sf7nqxJougi4WpizaZw3lqUXxFs50344sTXXTPSPBVw3y/vRZ7WjlRdEg2+aIThDBkoAqJumiO4M80CH93PGIGrEqGyS+ejdyEq3Oi5kSMvH9LN90y3YKsHFxA/jlExvKRfEWznTfjixIXPiFcG1e5udVj6tQTmZa4YZrzxJU4J8RINvmiE4QwbpcRHVqJbrdvYid9xkBp9Z/w0X2FEZUsyZ/WmmaN7C4vxVxkwQ8eXdnfQPFr38tM7mJLTWTNCmc0SDb5ohOEMGF5/ZK1iirY71iVSKJsHkMunGXHY+G48URINvmiE4QwZG898SBiW6aNTcPVJT78K/cgFjcYy9eDYDiywo1z3X0wXUbdCIFq6ScHqRGh9e+hihI5Kl/z35Y3Tg4mEQVNtQZvAR3tAjqnpNrjqTarUPMb0vl7bdFR3XM9DQQSBdB2RidQArNrEUAdJ3SgLrcJLDSwD6dok6yLXalWJAg34RBfEOXU61nFnnRn+XPwuZD7I0DntTSltXRBozC0YaxUQsk4tM2gK1PmrqfgOyFyqetxMaJZoAB9T4gu1r5qtxPlvdyTZnlY00+w2oPtkQqBbvsrIgT7dcYZxgjwzP4cf51aX6xxIFVQW/nSuoilzH81OhqP5XwxY6Ux5FUMrdZSeG34ucoWi2ApGCCeJwtZNaHjaTlPUIl74WHkVQyt1lJ4bfi5yhaLYCkdyzV/VWuirRv5lZ0gIzuFiDqO1/e1fQkiyPlCx5RhrYWK36nj1bvct5QByaEkHeKmCz4BHB+Xi1qzSbijHKJDUiu/QHWNjC0BOYvQtsdq1tSaptqMZRhVVJqm2oxlGFVfaUVDMRUlEcZFd196Z9X4KBXoihXOjbTN9Lx0fDlCMWDFzsBIrgg0cyxLjm02H2ShpOn+n0paNlyqvtCFY2tuEGy1mtSuZxplc6t6upMH/u9rRJZ1fDED3A/HtVsUWnhwbLWa1K5nGmVzq3q6kwf+5KmluXDjZxQ0O8uwIOCqgGBstZrUrmcaZXOrerqTB/7va0SWdXwxA9gxhY/KIINDWBdf6F6TzN8nIvHYem6qjQr40+b+4A3NrRodb9XpWiG3IvHYem6qjQr40+b+4A3NrJUxScWZfE0SjI92oVdBGZRXFbJ/w+1yE=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BNZW50b0xpYiwgVmVyc2lvbj0yLjEuMTYuMCwgQ3VsdHVyZT1uZXV0cmFsLCBQdWJsaWNLZXlUb2tlbj1udWxsBAEAAACLAVN5c3RlbS5Db2xsZWN0aW9ucy5HZW5lcmljLkxpc3RgMVtbTWVudG9MaWIuTWVudG9tZXRlckxpYitUaWxkZUNvZGVUeXBlLCBNZW50b0xpYiwgVmVyc2lvbj0yLjEuMTYuMCwgQ3VsdHVyZT1uZXV0cmFsLCBQdWJsaWNLZXlUb2tlbj1udWxsXV0DAAAABl9pdGVtcwVfc2l6ZQhfdmVyc2lvbgQAACZNZW50b0xpYi5NZW50b21ldGVyTGliK1RpbGRlQ29kZVR5cGVbXQIAAAAICAkDAAAABwAAAAkAAAAHAwAAAAABAAAACAAAAAQkTWVudG9MaWIuTWVudG9tZXRlckxpYitUaWxkZUNvZGVUeXBlAgAAAAX8////JE1lbnRvTGliLk1lbnRvbWV0ZXJMaWIrVGlsZGVDb2RlVHlwZQoAAAAEVHlwZQdTaGFwZUlEAVgBWQRDb2RlBUV4dHJhA1RvcAZIZWlnaHQETGVmdAVXaWR0aAQAAAABAQAAAAAgTWVudG9MaWIuTWVudG9tZXRlckxpYitTaGFwZVR5cGUCAAAACAgICwsLCwIAAAAF+////yBNZW50b0xpYi5NZW50b21ldGVyTGliK1NoYXBlVHlwZQEAAAAHdmFsdWVfXwAIAgAAAAIAAAACAAAAAwAAAAIAAAAGBgAAABZ+TkFOUzEoMjcwKUdST1VQMygyNzIpCgAAAAAAAAAAAAAAAAAAAAAB+f////z///8B+P////v///8CAAAAAgAAAAMAAAADAAAABgkAAAAWfk5BTlMyKDI3MClHUk9VUDMoMjcyKQoAAAAAAAAAAAAAAAAAAAAAAfb////8////AfX////7////AgAAAAIAAAADAAAABAAAAAYMAAAAFn5OQU5TMygyNzApR1JPVVAzKDI3MikKAAAAAAAAAAAAAAAAAAAAAAHz/////P///wHy////+////wIAAAACAAAAAwAAAAUAAAAGDwAAAAt+TkFOUzMoMjcyKQoAAAAAAAAAAAAAAAAAAAAAAfD////8////Ae/////7////AgAAAAIAAAADAAAABgAAAAYSAAAAGH5QQU5TMS4xKDI3MClHUk9VUDMoMjcyKQoAAAAAAAAAAAAAAAAAAAAAAe3////8////Aez////7////AgAAAAIAAAADAAAABwAAAAYVAAAAGH5QQU5TMi4xKDI3MClHUk9VUDMoMjcyKQoAAAAAAAAAAAAAAAAAAAAAAer////8////Aen////7////AgAAAAIAAAADAAAACAAAAAYYAAAAGH5QQU5TMy4xKDI3MClHUk9VUDMoMjcyKQoAAAAAAAAAAAAAAAAAAAAAAef////8////Aeb////7////AAAAAAAAAAAAAAAAAAAAAAoKAAAAAAAAAAAAAAAAAAAAAAs=)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3E1WXAOSp+hJlhEXkA0psRzF00/1hmNCr/SDK6HL/q58AAy03jYHEZ42ZNcHDEnvJicqc0sVRs7GncToNYHfPXhwRp5nZDHQLpn4k1CW/F7ziomEf3QN3SvA9GG2Q92v3jYYfXCDLLWV1LrDC3giW3rzmKa3isic/TQWZOcHB3VymisJdqM/tz85AlvrAIjSeIwLijTYfSQhCWhS5AIHwNjpkz2n+Ocm4p7PUeRSNvAr9QRgc/GXNzreNOCC8upkXyYt9X0YMz9zlZ+sy3ejt67W0sQviWTFeYwoFPQbVQwmTHMkYEnTj6LXUP0RHo/63Kb2lyGdMlQ9qGSmrl5+qiwGIm1B/eUA4hFIPljUtCQmmnYrXc16ZnR2RB+jtzu6VqXw9tfZTCsbUUiUPiIfYpIJCGPrjEmGeQSEM+jOnewe8yVaXySlfAF1G3QiBaukgmSkYzIkrrgvVQJ2cxiwI/sSKXQDxovRmmkBezmR5H12r0wszHz2BsF1G3QiBaukswLGtjmAAW3h/OeNtQZPfrK7MtS49BL6zFwnqJ1Sw8Pv6/0aj+sVoEmxeVLPVf5YjmfDlHwsYN/TPLO2fFAcJCd9A8Wvfy0zgHnK1z1CyWEfo9EQ81V23OuzVTA85KWwLyIznY0esvTta4mVNT9vPIqFt6+GxB5QQHnK1z1CyWETa46k2q1DzHU6CsIxjoyAXVFo4lFw28jKjTiFe9VOf4qFt6+GxB5QWbT95jky4ChlvwMJQWQxZH28KHz4hWhv3Nm/loM9Bd2xtutJj/McuxLeA08C8qlxkw7HxU6WFx85x7B+UiqLsVK4sMOgZN26xIeUkUh63wafDdeX3Mjwc+g1RyZrZVGuHXdOHnhB4NWh4qduzKWEiotreAeOAaHhBIeUkUh63waxsDGHgKEdtj9FYRfeFd1fpFU7YJCe08r9nk8du1dtQ4treAeOAaHhNsK6+qDqb+atUe/bkUnZVnGEr2GDogyGr8moznftTIfii0dtX42f+q9VAnZzGLAjzvIDiLg5HTXBzHh9O5tzbFtL4kteGoW9pEV4roNhQ41MbJVoRMIBPM/Ihq7mPhE6+YAUiEDWsbM5jCgU9BtVDCZMcyRgSdOPmTFw+V8tjOFfJi31fRgzP3OVn6zLd6O3rtbSxC+JZMV5jCgU9BtVDCZMcyRgSdOPiQUQFLNNfWZNBH85flqY2Vym9pchnTJUPahkpq5efqo/oFthOJgv2uIRSD5Y1LQkJpp2K13NemZ0dkQfo7c7ul8HZjLOrWHtm1FIlD4iH2KSCQhj64xJhnkEhDPozp3sHvMlWl8kpXwBdRt0IgWrpIvbux5LpQGr71UCdnMYsCP7Eil0A8aL0ZppAXs5keR9dq9MLMx89gbBdRt0IgWrpJreff8IlofGKQHJpICOBGBMXCeonVLDw+/r/RqP6xWgT6Kgc2VSAFUOZ8OUfCxg39M8s7Z8UBwkJ30Dxa9/LTOAOkcA49+CZR+j0RDzVXbc67NVMDzkpbAvIjOdjR6y9O1riZU1P288ioW3r4bEHlBAOkcA49+CZRNrjqTarUPMdToKwjGOjIBdUWjiUXDbyMqNOIV71U5/ioW3r4bEHlBfOOUOOr7C06vhni4J+wZo3Nm/loM9Bd2xtutJj/McuzNtMmAQ9Psrkw7HxU6WFx85x7B+UiqLsVK4sMOgZN26zy9F9KU/deWfDdeX3Mjwc+g1RyZrZVGuHXdOHnhB4NWh4qduzKWEiotreAeOAaHhDy9F9KU/deWkIJF+G3/I3r9FYRfeFd1fpFU7YJCe08r9nk8du1dtQ4treAeOAaHhKe+o0MhoUCKxhK9hg6IMhq/JqM537UyH508hpe1zryVvVQJ2cxiwI87yA4i4OR01wcx4fTubc2xbS+JLXhqFvZAzrAUYerMtDGyVaETCATzPyIau5j4ROvmAFIhA1rGzOYwoFPQbVQwmTHMkYEnTj4NXf4qHPml3XyYt9X0YMz9zlZ+sy3ejt67W0sQviWTFeYwoFPQbVQwmTHMkYEnTj4SiwKwjJktcXKb2lyGdMlQ9qGSmrl5+qh3Vuug4AbL9IhFIPljUtCQmmnYrXc16ZnR2RB+jtzu6fodp+vT8t+EbUUiUPiIfYpIJCGPrjEmGeQSEM+jOnewe8yVaXySlfAF1G3QiBaukvo7jbMIq1WQvVQJ2cxiwI/sSKXQDxovRmmkBezmR5H12r0wszHz2BsF1G3QiBaukpW2Ixv7cnDqpAcmkgI4EYExcJ6idUsPD7+v9Go/rFaB6BMKrat0NcQ5nw5R8LGDf0zyztnxQHCQnfQPFr38tM6WzDR2vZdkB36PREPNVdtzrs1UwPOSlsC8iM52NHrL07WuJlTU/bzyKhbevhsQeUGWzDR2vZdkB02uOpNqtQ8x1OgrCMY6MgF1RaOJRcNvIyo04hXvVTn+KhbevhsQeUFuNDVIqwo4CqQHJpICOBGBMXCeonVLDw+/r/RqP6xWgcXuAxGVaMj5iEUg+WNS0JCaaditdzXpmdHZEH6O3O7pi3282dfsKgNA768NXX+MnDGyVaETCATzPyIau5j4ROvmAFIhA1rGzOYwoFPQbVQwmTHMkYEnTj6wjNsPBBRIFp56ZY/osGg0vrUcVKs+l+1PbLDUYnh9YG4FGDP4TCaEpwrw67sGGlCx9LVHhYRCnXCUebYHnwBLW5KeLQ+PUTEbg5+I2J7pVaNnz02ouBqFcddaGMVWKbt2uvuP93wIyNGr8f2dj9vLUNVGpU1pQEUnk14n4GS3/f8xLWubOJmZ8Kja4UUJgYM5nw5R8LGDf/QEpGxVvuFJzAmjyLFcNWHOKiYR/dA3dJwOQGTzIiaHJxafYIk/mj4i3oB0SzNHuIn2pX/6MW5sHuX38iyvCaCJsMivqQjkqOYAUiEDWsbMORwzA5uFCF3dyTZnlY00+x/rSmuMJxFiciK+nrlOM9BM8s7Z8UBwkJ30Dxa9/LTOn9Nev+Rkkx7kEhDPozp3sPGwqh50+cYCmX59aZVxRuyN39X7IXa0G5/TXr/kZJMesrIgT7dcYZyUmmv/fYq/GM4qJhH90Dd0nA5AZPMiJodxCOEkrd7p10O8uwIOCqgGLvwcAGq1OpkxslWhEwgE8xezAtyigyRHsrIgT7dcYZySF41qpVLXw0gkIY+uMSYZRZo3SM1GnAh+xEKi+UXJVDcjWt0hNFxzI7eetVcaKVwXGLG6E0uUhSO3nrVXGilcaz/MW5gEFouX4ni7OzU5w4mwyK+pCOSo5gBSIQNaxszmMKBT0G1UMAgP2sbxZY6QdhtRe8GNdhkRY3cGDQS48ptuFNgHac1Er2yCh/12V8zjK20nwJHIqiHzXNTTjuMJMbJVoRMIBPN2G1F7wY12Gb1sYJ7pmYlsCFXWRl33aMI8EF6mIkyvAm9VQ9rQracwT9aBYtcyJOwmyVVrzpXfkJePXiDuy258reyTWJbpKYNI3fSo90mnrUgkIY+uMSYZmbREKXmouRXs/oR8LR/IuHr73BxQajQzDwsWwuF0PPXs/oR8LR/IuBZm7HQA17PfQUFAbfgW6v1IJCGPrjEmGb1sYJ7pmYlsFmbsdADXs9904eimZWIhx0gkIY+uMSYZLeK6d4KrPCqsRsFRb9HLkCc5oiWJITHBV2QDZQkVChF0U5n8NSGaS6ZZRgjEKgmYHaCSgw+gs4v5dzOjbT5/4LjYhyFE3U1M9VdUWDpYcKAWkwrCl/9SWqyod8pE+pLf0RPV4mEy1ChQ1UalTWlARcP6o3FvUtMMkcy8JsiJIdAtXUQmVNJd4U8E12AkS8L/"/>
  <p:tag name="MENTOGRAPHOPTIONS" val="/piyB5pUgjkR1Mt+wiYOnlO5jXdb7sKbyqvtCFY2tuFseCyDWnDarquQfDopJzN3n/9LWfXRtjndggAwgbTNnE/Uuedkq6aQPWeg2DesIaLZiWjPvZidtPTQWZOcHB3VUck50lGq2j/L9ORpJui0+7Qhz4KACaWedj7JOLQTNTEHy71jYrmUrMUp/5e3tUvEstvKWr7T4JYymPa9dRN6bbLbylq+0+CWIpf//4Jwm9vus760HynuY7YX0ysblyloxcQP45RMbykhVAFqqmFdnUhEIjhHVx9EcTVZcA5Kn6EmWEReQDSmxHMXTT/WGY0Kv9IMrocv+rnwADLTeNgcRnjZk1wcMSe8mJypzSxVGzsadxOg1gd89eHBGnmdkMdAGQELSFE3bJFZq/WTRSDqdKRn18i0ekkzWK36nj1bvctIRCI4R1cfRN+LnKFotgKRaQEuCC9/+SXPvl7yujsMZJ3rEMt+bKjg+/HIUJcjOmQz3CpjJljRc16c7NWid7QLUHmtHyxyib0Kc8WT6keGuF2wOuSXSFkswPx7VbFFp4dIRCI4R1cfRCboRKWUM6LVWK36nj1bvctIRCI4R1cfRN+LnKFotgKRJ6cPankdGxchVAFqqmFdnSbF5Us9V/liGQELSFE3bJHc2CqlGHJ5p4fznjbUGT36NNQ6F+Y3UdZYrfqePVu9yybF5Us9V/liJ6cPankdGxffi5yhaLYCkRHeLkV7i2ij0Si68nrOpcwhUeeZWvN6fPaxsam9OMusJOzyUMyVhRBViaRV+UZH4zqHTJNzhX0D5r80E8IIe0/KX3lVV+KJydzYKqUYcnmn7CoSNHWUaLsnvrTgEzEYJVtlOuWZqazdvVQJ2cxiwI9mO8kNfnxKhazsFvb/ydPsXKxP3DUldPEhxMT3bOrcZcD8e1WxRaeHEh5SRSHrfBo3wdEDSxPYm801d3hfijEExzgohoBBp8y9VAnZzGLAjyenD2p5HRsXaQEuCC9/+SXPvl7yujsMZLuEZqs84Xth+/HIUJcjOmQz3CpjJljRc9qvkectjIwAUHmtHyxyib0Kc8WT6keGuF2wOuSXSFkswPx7VbFFp4cSHlJFIet8GiboRKWUM6LVWK36nj1bvcsSHlJFIet8Gt+LnKFotgKRJ6cPankdGxchVAFqqmFdndsK6+qDqb+aGQELSFE3bJG6VAn+M3hLWYfznjbUGT36Kw/s0BQ/qxRYrfqePVu9y9sK6+qDqb+aJ6cPankdGxffi5yhaLYCkRHeLkV7i2ij0Si68nrOpcyv3tFrk2IQO/axsam9OMusJOzyUMyVhRBkxcPlfLYzhTqHTJNzhX0D5r80E8IIe0/KX3lVV+KJybpUCf4zeEtZ7CoSNHWUaLsnvrTgEzEYJSlt00e0Z+JCvVQJ2cxiwI9mO8kNfnxKhazsFvb/ydPssyolKhPS+hwhxMT3bOrcZcD8e1WxRaeHISjI2OZYmZ50t9aMPxsvR801d3hfijEEn/PSBkXaY5i3h7ZAi0wIB2xF4XpddAE5aQEuCC9/+SXPvl7yujsMZOEK2L/YYFPJ+/HIUJcjOmQz3CpjJljRc06KEUFFUH6KUHmtHyxyib0Kc8WT6keGuF2wOuSXSFkswPx7VbFFp4chKMjY5liZniboRKWUM6LVWK36nj1bvcshKMjY5liZnt+LnKFotgKRJ6cPankdGxchVAFqqmFdnT6Kgc2VSAFUGQELSFE3bJH2SvPbPgyK+KRn18i0ekkzWK36nj1bvcs+ioHNlUgBVCenD2p5HRsX34ucoWi2ApER3i5Fe4too9EouvJ6zqXMTXody/axGmj2sbGpvTjLrCTs8lDMlYUQDungt1Sk+GY6h0yTc4V9A+a/NBPCCHtPyl95VVfiicn2SvPbPgyK+OwqEjR1lGi7J7604BMxGCVTjo7576M/zL1UCdnMYsCPZjvJDX58SoWs7Bb2/8nT7BaNXWHa4zT6IcTE92zq3GXA/HtVsUWnhzy9F9KU/deWzTV3eF+KMQTSuUEkXke9V7eHtkCLTAgHbEXhel10ATlpAS4IL3/5Jc++XvK6Owxk4megbw7cq6D78chQlyM6ZDPcKmMmWNFzVHRN9TdSp/xQea0fLHKJvQpzxZPqR4a4XbA65JdIWSzA/HtVsUWnhzy9F9KU/deWJuhEpZQzotVYrfqePVu9yzy9F9KU/deW34ucoWi2ApEnpw9qeR0bFyFUAWqqYV2dp76jQyGhQIoZAQtIUTdskTsg2NaGk88gpGfXyLR6STNYrfqePVu9y6e+o0MhoUCKJ6cPankdGxffi5yhaLYCkRHeLkV7i2ij0Si68nrOpcwG/repz5yso/axsam9OMusJOzyUMyVhRANXf4qHPml3TqHTJNzhX0D5r80E8IIe0/KX3lVV+KJyTsg2NaGk88g7CoSNHWUaLsnvrTgEzEYJQbnx2/i24qevVQJ2cxiwI9mO8kNfnxKhazsFvb/ydPstNWul158hQ0hxMT3bOrcZcD8e1WxRaeHCJ56eRMhnjfNNXd4X4oxBA3O6cfd8Abqt4e2QItMCAdsReF6XXQBOWkBLggvf/klz75e8ro7DGTRQ19lZMzD0/vxyFCXIzpkM9wqYyZY0XNdQhf9q1/R2VB5rR8scom9CnPFk+pHhrhdsDrkl0hZLMD8e1WxRaeHCJ56eRMhnjcm6ESllDOi1Vit+p49W73LCJ56eRMhnjffi5yhaLYCkSenD2p5HRsXIVQBaqphXZ3oEwqtq3Q1xBkBC0hRN2yRXH0HRG/zBFekZ9fItHpJM1it+p49W73L6BMKrat0NcQnpw9qeR0bF9+LnKFotgKREd4uRXuLaKPRKLryes6lzCMvDSj3OERC9rGxqb04y6wk7PJQzJWFEHwDrygyAPV3OodMk3OFfQPmvzQTwgh7T8pfeVVX4onJXH0HRG/zBFfsKhI0dZRouye+tOATMRgltuwWIZVkyXy9VAnZzGLAj2Y7yQ1+fEqFrOwW9v/J0+w+zxT/XeR93otdQ/REej/rz75e8ro7DGSqS/+l+w96QqRn18i0ekkzWK36nj1bvcvF7gMRlWjI+XlAHJoSQd4qYLPgEcH5eLX4PeYZ4pnmEcD8e1WxRaeHxe4DEZVoyPn78chQlyM6ZDPcKmMmWNFzbqbYl1HPwUy9VAnZzGLAj2Y7yQ1+fEqFBqhQ29c1iiHPvl7yujsMZKpL/6X7D3pC7CoSNHWUaLsnvrTgEzEYJVtlOuWZqazd905+6nqNnL46h0yTc4V9AzrsgWSFrzX9LlFr5l6J41RY9roXErLhwfV4+evt3imvxPXK/W2OwKZq6kUDUOLAkC5Ra+ZeieNUWPa6FxKy4cETdj+vNlCUh8OSzR2xLuUrz6L6ufwrrwbH7f9T+4q1pDiGb2VTFn8Kr7uYmpRnvLr1ePnr7d4pr03c7/3Jah740ndKAutwksP8rWI8P/V7HcIgwoXyRTmyRwvb5IJVB91C9uzgOhz1bvkvPYM9ZuMVCS6yU4Hhq2gPVt3wKx8/VdJ3SgLrcJLDuLNYQi2DPHLPoqk9ep0JLJesg6akO0kbxKhskvno3chg/Q8mvqj3j/NAh/dzxiBqxKhskvno3chI763SgKCmzsqr7QhWNrbhJslVa86V35Asfe/SVPnmLv7nqxJougi4WpizaZw3lqUXxFs50344sc++XvK6OwxknxX/ZAvsiE2Z/WmmaN7C4vx9feREJgtRoGl0rKoyWB0wlxfFveLyPybJVWvOld+QSPPkErCfOttDvLsCDgqoBs++XvK6OwxkiIRdaHguvzEXxFs50344sQcx4fTubc2x9b0mbTSBTW0myVVrzpXfkOww+6itHoK/VhtQIJEvOpZJFCZQOOxdOibJVWvOld+QRIxJgO7FjyL6w6SYS3mLuoYZrzxJU4J8lLSXotwzQub2eTx27V21DuEBZNHuZ7BNH6kloS1sEgS0FCqwdwycj2MGudBaMMcq6cZcdj4bjxTsvbWiUkdSAltc7mKFCdzosIzdKe+7WgnN0DTY53/Wgf6NCahjhxyHgu1r5qtxPlvdyTZnlY00+w2oPtkQqBbvZvKMfLgyfmWBkJGzHx6J0O9zLuAaJDO6Q7y7Ag4KqAYu/BwAarU6mZTFCYqH0Ahm2pViQIN+EQXxDl1OtZxZ5wf3qrm5bmMzl+f+BhS8tIBJ8Kkq7cdnecqr7QhWNrbhBstZrUrmcaYz3CpjJljRc3B6kRofXvoY34ucoWi2ApFjlnazTmEUHjPcKmMmWNFzcHqRGh9e+hjfi5yhaLYCkatp3bojN3JnXqCLbNqxVdvwLb2J+biJv70uYKT6D1OkE5i9C2x2rW2Ox5Ha6wAU7h7zC1TQ295qoC7z2OBjfqpYrfqePVu9y3lAHJoSQd4qCnPFk+pHhrgKc8WT6keGuNo60UUUhaj/r+cNyUPqICBkqj+2898sX6m36E/Ufn6ZFviTKF+v2BNVmn55j0Sb8aX6xxIFVQW/nSuoilzH81MFq33ctQ6Wy/FjQEW3ptExGQELSFE3bJEBXK7zUkXJfQWrfdy1DpbL8WNARbem0TGoMofisK4NX8/GSA9xOQFtBat93LUOlsvxY0BFt6bRMQvbZ7hJls/NhAdKnjLl42EAyPsnBElJkw6KZS61mBv8AOCgXLyww3dYDZb+Ucbr/A6KZS61mBv8wM87McB0jWPNVJNQZru0ZTXgFQgPyNU/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lO5jXdb7sKbyqvtCFY2tuFseCyDWnDarquQfDopJzN3n/9LWfXRtjndggAwgbTNnE/Uuedkq6aQPWeg2DesIaLZiWjPvZidtPTQWZOcHB3VUck50lGq2j/L9ORpJui0+7Qhz4KACaWedj7JOLQTNTEHy71jYrmUrMUp/5e3tUvEstvKWr7T4JYymPa9dRN6bbLbylq+0+CWIpf//4Jwm9vus760HynuY7YX0ysblyloxcQP45RMbykhVAFqqmFdnUhEIjhHVx9EcTVZcA5Kn6EmWEReQDSmxHMXTT/WGY0Kv9IMrocv+rnwADLTeNgcRnjZk1wcMSe8mJypzSxVGzsadxOg1gd89eHBGnmdkMdAGQELSFE3bJFZq/WTRSDqdKRn18i0ekkzWK36nj1bvctIRCI4R1cfRN+LnKFotgKRaQEuCC9/+SXPvl7yujsMZJ3rEMt+bKjg+/HIUJcjOmQz3CpjJljRc16c7NWid7QLUHmtHyxyib0Kc8WT6keGuF2wOuSXSFkswPx7VbFFp4dIRCI4R1cfRCboRKWUM6LVWK36nj1bvctIRCI4R1cfRN+LnKFotgKRJ6cPankdGxchVAFqqmFdnSbF5Us9V/liGQELSFE3bJHc2CqlGHJ5p4fznjbUGT36NNQ6F+Y3UdZYrfqePVu9yybF5Us9V/liJ6cPankdGxffi5yhaLYCkRHeLkV7i2ij0Si68nrOpcwhUeeZWvN6fPaxsam9OMusJOzyUMyVhRBViaRV+UZH4zqHTJNzhX0D5r80E8IIe0/KX3lVV+KJydzYKqUYcnmn7CoSNHWUaLsnvrTgEzEYJVtlOuWZqazdvVQJ2cxiwI9mO8kNfnxKhazsFvb/ydPsXKxP3DUldPEhxMT3bOrcZcD8e1WxRaeHEh5SRSHrfBo3wdEDSxPYm801d3hfijEExzgohoBBp8y9VAnZzGLAjyenD2p5HRsXaQEuCC9/+SXPvl7yujsMZLuEZqs84Xth+/HIUJcjOmQz3CpjJljRc9qvkectjIwAUHmtHyxyib0Kc8WT6keGuF2wOuSXSFkswPx7VbFFp4cSHlJFIet8GiboRKWUM6LVWK36nj1bvcsSHlJFIet8Gt+LnKFotgKRJ6cPankdGxchVAFqqmFdndsK6+qDqb+aGQELSFE3bJG6VAn+M3hLWYfznjbUGT36Kw/s0BQ/qxRYrfqePVu9y9sK6+qDqb+aJ6cPankdGxffi5yhaLYCkRHeLkV7i2ij0Si68nrOpcyv3tFrk2IQO/axsam9OMusJOzyUMyVhRBkxcPlfLYzhTqHTJNzhX0D5r80E8IIe0/KX3lVV+KJybpUCf4zeEtZ7CoSNHWUaLsnvrTgEzEYJSlt00e0Z+JCvVQJ2cxiwI9mO8kNfnxKhazsFvb/ydPssyolKhPS+hwhxMT3bOrcZcD8e1WxRaeHISjI2OZYmZ50t9aMPxsvR801d3hfijEEn/PSBkXaY5i3h7ZAi0wIB2xF4XpddAE5aQEuCC9/+SXPvl7yujsMZOEK2L/YYFPJ+/HIUJcjOmQz3CpjJljRc06KEUFFUH6KUHmtHyxyib0Kc8WT6keGuF2wOuSXSFkswPx7VbFFp4chKMjY5liZniboRKWUM6LVWK36nj1bvcshKMjY5liZnt+LnKFotgKRJ6cPankdGxchVAFqqmFdnT6Kgc2VSAFUGQELSFE3bJH2SvPbPgyK+KRn18i0ekkzWK36nj1bvcs+ioHNlUgBVCenD2p5HRsX34ucoWi2ApER3i5Fe4too9EouvJ6zqXMTXody/axGmj2sbGpvTjLrCTs8lDMlYUQDungt1Sk+GY6h0yTc4V9A+a/NBPCCHtPyl95VVfiicn2SvPbPgyK+OwqEjR1lGi7J7604BMxGCVTjo7576M/zL1UCdnMYsCPZjvJDX58SoWs7Bb2/8nT7BaNXWHa4zT6IcTE92zq3GXA/HtVsUWnhzy9F9KU/deWzTV3eF+KMQTSuUEkXke9V7eHtkCLTAgHbEXhel10ATlpAS4IL3/5Jc++XvK6Owxk4megbw7cq6D78chQlyM6ZDPcKmMmWNFzVHRN9TdSp/xQea0fLHKJvQpzxZPqR4a4XbA65JdIWSzA/HtVsUWnhzy9F9KU/deWJuhEpZQzotVYrfqePVu9yzy9F9KU/deW34ucoWi2ApEnpw9qeR0bFyFUAWqqYV2dp76jQyGhQIoZAQtIUTdskTsg2NaGk88gpGfXyLR6STNYrfqePVu9y6e+o0MhoUCKJ6cPankdGxffi5yhaLYCkRHeLkV7i2ij0Si68nrOpcwG/repz5yso/axsam9OMusJOzyUMyVhRANXf4qHPml3TqHTJNzhX0D5r80E8IIe0/KX3lVV+KJyTsg2NaGk88g7CoSNHWUaLsnvrTgEzEYJQbnx2/i24qevVQJ2cxiwI9mO8kNfnxKhazsFvb/ydPstNWul158hQ0hxMT3bOrcZcD8e1WxRaeHCJ56eRMhnjfNNXd4X4oxBA3O6cfd8Abqt4e2QItMCAdsReF6XXQBOWkBLggvf/klz75e8ro7DGTRQ19lZMzD0/vxyFCXIzpkM9wqYyZY0XNdQhf9q1/R2VB5rR8scom9CnPFk+pHhrhdsDrkl0hZLMD8e1WxRaeHCJ56eRMhnjcm6ESllDOi1Vit+p49W73LCJ56eRMhnjffi5yhaLYCkSenD2p5HRsXIVQBaqphXZ3oEwqtq3Q1xBkBC0hRN2yRXH0HRG/zBFekZ9fItHpJM1it+p49W73L6BMKrat0NcQnpw9qeR0bF9+LnKFotgKREd4uRXuLaKPRKLryes6lzCMvDSj3OERC9rGxqb04y6wk7PJQzJWFEHwDrygyAPV3OodMk3OFfQPmvzQTwgh7T8pfeVVX4onJXH0HRG/zBFfsKhI0dZRouye+tOATMRgltuwWIZVkyXy9VAnZzGLAj2Y7yQ1+fEqFrOwW9v/J0+w+zxT/XeR93otdQ/REej/rz75e8ro7DGSqS/+l+w96QqRn18i0ekkzWK36nj1bvcvF7gMRlWjI+XlAHJoSQd4qYLPgEcH5eLX4PeYZ4pnmEcD8e1WxRaeHxe4DEZVoyPn78chQlyM6ZDPcKmMmWNFzbqbYl1HPwUy9VAnZzGLAj2Y7yQ1+fEqFBqhQ29c1iiHPvl7yujsMZKpL/6X7D3pC7CoSNHWUaLsnvrTgEzEYJVtlOuWZqazd905+6nqNnL46h0yTc4V9AzrsgWSFrzX9LlFr5l6J41RY9roXErLhwfV4+evt3imvxPXK/W2OwKZq6kUDUOLAkC5Ra+ZeieNUWPa6FxKy4cETdj+vNlCUh8OSzR2xLuUrz6L6ufwrrwbH7f9T+4q1pDiGb2VTFn8Kr7uYmpRnvLr1ePnr7d4pr03c7/3Jah740ndKAutwksP8rWI8P/V7HcIgwoXyRTmyRwvb5IJVB91C9uzgOhz1bvkvPYM9ZuMVCS6yU4Hhq2gPVt3wKx8/VdJ3SgLrcJLDuLNYQi2DPHLPoqk9ep0JLJesg6akO0kbxKhskvno3chg/Q8mvqj3j/NAh/dzxiBqxKhskvno3chI763SgKCmzsqr7QhWNrbhJslVa86V35Asfe/SVPnmLv7nqxJougi4WpizaZw3lqUXxFs50344sc++XvK6OwxknxX/ZAvsiE2Z/WmmaN7C4vx9feREJgtRoGl0rKoyWB0wlxfFveLyPybJVWvOld+QSPPkErCfOttDvLsCDgqoBs++XvK6OwxkiIRdaHguvzEXxFs50344sQcx4fTubc2x9b0mbTSBTW0myVVrzpXfkOww+6itHoK/VhtQIJEvOpZJFCZQOOxdOibJVWvOld+QRIxJgO7FjyL6w6SYS3mLuoYZrzxJU4J8lLSXotwzQub2eTx27V21DuEBZNHuZ7BNH6kloS1sEgS0FCqwdwycj2MGudBaMMcq6cZcdj4bjxTsvbWiUkdSAltc7mKFCdzosIzdKe+7WgnN0DTY53/Wgf6NCahjhxyHgu1r5qtxPlvdyTZnlY00+w2oPtkQqBbvZvKMfLgyfmWBkJGzHx6J0O9zLuAaJDO6Q7y7Ag4KqAYu/BwAarU6mZTFCYqH0Ahm2pViQIN+EQXxDl1OtZxZ5wf3qrm5bmMzl+f+BhS8tIBJ8Kkq7cdnecqr7QhWNrbhBstZrUrmcaYz3CpjJljRc3B6kRofXvoY34ucoWi2ApFjlnazTmEUHjPcKmMmWNFzcHqRGh9e+hjfi5yhaLYCkatp3bojN3JnXqCLbNqxVdvwLb2J+biJv70uYKT6D1OkE5i9C2x2rW2Ox5Ha6wAU7h7zC1TQ295qoC7z2OBjfqpYrfqePVu9y3lAHJoSQd4qCnPFk+pHhrgKc8WT6keGuNo60UUUhaj/r+cNyUPqICBkqj+2898sX6m36E/Ufn6ZFviTKF+v2BNVmn55j0Sb8aX6xxIFVQW/nSuoilzH81MFq33ctQ6Wy/FjQEW3ptExGQELSFE3bJEBXK7zUkXJfQWrfdy1DpbL8WNARbem0TGoMofisK4NX8/GSA9xOQFtBat93LUOlsvxY0BFt6bRMQvbZ7hJls/NhAdKnjLl42EAyPsnBElJkw6KZS61mBv8AOCgXLyww3dYDZb+Ucbr/A6KZS61mBv8wM87McB0jWPNVJNQZru0ZTXgFQgPyNU/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BNZW50b0xpYiwgVmVyc2lvbj0yLjEuMTYuMCwgQ3VsdHVyZT1uZXV0cmFsLCBQdWJsaWNLZXlUb2tlbj1udWxsBAEAAACLAVN5c3RlbS5Db2xsZWN0aW9ucy5HZW5lcmljLkxpc3RgMVtbTWVudG9MaWIuTWVudG9tZXRlckxpYitUaWxkZUNvZGVUeXBlLCBNZW50b0xpYiwgVmVyc2lvbj0yLjEuMTYuMCwgQ3VsdHVyZT1uZXV0cmFsLCBQdWJsaWNLZXlUb2tlbj1udWxsXV0DAAAABl9pdGVtcwVfc2l6ZQhfdmVyc2lvbgQAACZNZW50b0xpYi5NZW50b21ldGVyTGliK1RpbGRlQ29kZVR5cGVbXQIAAAAICAkDAAAABwAAAAkAAAAHAwAAAAABAAAACAAAAAQkTWVudG9MaWIuTWVudG9tZXRlckxpYitUaWxkZUNvZGVUeXBlAgAAAAX8////JE1lbnRvTGliLk1lbnRvbWV0ZXJMaWIrVGlsZGVDb2RlVHlwZQoAAAAEVHlwZQdTaGFwZUlEAVgBWQRDb2RlBUV4dHJhA1RvcAZIZWlnaHQETGVmdAVXaWR0aAQAAAABAQAAAAAgTWVudG9MaWIuTWVudG9tZXRlckxpYitTaGFwZVR5cGUCAAAACAgICwsLCwIAAAAF+////yBNZW50b0xpYi5NZW50b21ldGVyTGliK1NoYXBlVHlwZQEAAAAHdmFsdWVfXwAIAgAAAAIAAAACAAAAAwAAAAIAAAAGBgAAAAV+TkNPUgoAAAAAAAAAAAAAAAAAAAAAAfn////8////Afj////7////AgAAAAIAAAADAAAAAwAAAAYJAAAAB35QQ09SLjEKAAAAAAAAAAAAAAAAAAAAAAH2/////P///wH1////+////wIAAAACAAAAAwAAAAQAAAAGDAAAAAZ+V0tJRDEKAAAAAAAAAAAAAAAAAAAAAAHz/////P///wHy////+////wIAAAACAAAAAwAAAAUAAAAGDwAAAAZ+V05BTTEKAAAAAAAAAAAAAAAAAAAAAAHw/////P///wHv////+////wIAAAACAAAAAwAAAAYAAAAGEgAAAAZ+V1NDTzEKAAAAAAAAAAAAAAAAAAAAAAHt/////P///wHs////+////wIAAAACAAAAAwAAAAcAAAAGFQAAAAh+V1RJTTEuMgoAAAAAAAAAAAAAAAAAAAAAAer////8////Aen////7////AgAAAAIAAAADAAAACAAAAAYYAAAABn5XS0lEMgoAAAAAAAAAAAAAAAAAAAAAAef////8////Aeb////7////AAAAAAAAAAAAAAAAAAAAAAoKAAAAAAAAAAAAAAAAAAAAAAs=)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BNZW50b0xpYiwgVmVyc2lvbj0yLjEuMTYuMCwgQ3VsdHVyZT1uZXV0cmFsLCBQdWJsaWNLZXlUb2tlbj1udWxsBAEAAACLAVN5c3RlbS5Db2xsZWN0aW9ucy5HZW5lcmljLkxpc3RgMVtbTWVudG9MaWIuTWVudG9tZXRlckxpYitUaWxkZUNvZGVUeXBlLCBNZW50b0xpYiwgVmVyc2lvbj0yLjEuMTYuMCwgQ3VsdHVyZT1uZXV0cmFsLCBQdWJsaWNLZXlUb2tlbj1udWxsXV0DAAAABl9pdGVtcwVfc2l6ZQhfdmVyc2lvbgQAACZNZW50b0xpYi5NZW50b21ldGVyTGliK1RpbGRlQ29kZVR5cGVbXQIAAAAICAkDAAAABgAAAAgAAAAHAwAAAAABAAAACAAAAAQkTWVudG9MaWIuTWVudG9tZXRlckxpYitUaWxkZUNvZGVUeXBlAgAAAAX8////JE1lbnRvTGliLk1lbnRvbWV0ZXJMaWIrVGlsZGVDb2RlVHlwZQoAAAAEVHlwZQdTaGFwZUlEAVgBWQRDb2RlBUV4dHJhA1RvcAZIZWlnaHQETGVmdAVXaWR0aAQAAAABAQAAAAAgTWVudG9MaWIuTWVudG9tZXRlckxpYitTaGFwZVR5cGUCAAAACAgICwsLCwIAAAAF+////yBNZW50b0xpYi5NZW50b21ldGVyTGliK1NoYXBlVHlwZQEAAAAHdmFsdWVfXwAIAgAAAAIAAAACAAAAAwAAAAIAAAAGBgAAAAZ+R1dOQTEKAAAAAAAAAAAAAAAAAAAAAAH5/////P///wH4////+////wIAAAACAAAAAwAAAAMAAAAGCQAAAAh+R1dTQzEuMgoAAAAAAAAAAAAAAAAAAAAAAfb////8////AfX////7////AgAAAAIAAAADAAAABAAAAAYMAAAACH5HV1RJMS4yCgAAAAAAAAAAAAAAAAAAAAAB8/////z///8B8v////v///8CAAAAAgAAAAMAAAAFAAAABg8AAAAGfkdXTkEyCgAAAAAAAAAAAAAAAAAAAAAB8P////z///8B7/////v///8CAAAAAgAAAAMAAAAGAAAABhIAAAAIfkdXU0MyLjIKAAAAAAAAAAAAAAAAAAAAAAHt/////P///wHs////+////wIAAAACAAAAAwAAAAcAAAAGFQAAAAh+R1dUSTIuMgoAAAAAAAAAAAAAAAAAAAAAAer////8////Aen////7////AAAAAAAAAAAAAAAAAAAAAAoKAAAAAAAAAAAAAAAAAAAAAAHo/////P///wHn////+////wAAAAAAAAAAAAAAAAAAAAAKCgAAAAAAAAAAAAAAAAAAAAAL)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BNZW50b0xpYiwgVmVyc2lvbj0yLjEuMTYuMCwgQ3VsdHVyZT1uZXV0cmFsLCBQdWJsaWNLZXlUb2tlbj1udWxsBAEAAACLAVN5c3RlbS5Db2xsZWN0aW9ucy5HZW5lcmljLkxpc3RgMVtbTWVudG9MaWIuTWVudG9tZXRlckxpYitUaWxkZUNvZGVUeXBlLCBNZW50b0xpYiwgVmVyc2lvbj0yLjEuMTYuMCwgQ3VsdHVyZT1uZXV0cmFsLCBQdWJsaWNLZXlUb2tlbj1udWxsXV0DAAAABl9pdGVtcwVfc2l6ZQhfdmVyc2lvbgQAACZNZW50b0xpYi5NZW50b21ldGVyTGliK1RpbGRlQ29kZVR5cGVbXQIAAAAICAkDAAAABwAAAAkAAAAHAwAAAAABAAAACAAAAAQkTWVudG9MaWIuTWVudG9tZXRlckxpYitUaWxkZUNvZGVUeXBlAgAAAAX8////JE1lbnRvTGliLk1lbnRvbWV0ZXJMaWIrVGlsZGVDb2RlVHlwZQoAAAAEVHlwZQdTaGFwZUlEAVgBWQRDb2RlBUV4dHJhA1RvcAZIZWlnaHQETGVmdAVXaWR0aAQAAAABAQAAAAAgTWVudG9MaWIuTWVudG9tZXRlckxpYitTaGFwZVR5cGUCAAAACAgICwsLCwIAAAAF+////yBNZW50b0xpYi5NZW50b21ldGVyTGliK1NoYXBlVHlwZQEAAAAHdmFsdWVfXwAIAgAAAAIAAAACAAAAAwAAAAIAAAAGBgAAAAZ+TkFOUzEKAAAAAAAAAAAAAAAAAAAAAAH5/////P///wH4////+////wIAAAACAAAAAwAAAAMAAAAGCQAAAAZ+TkFOUzIKAAAAAAAAAAAAAAAAAAAAAAH2/////P///wH1////+////wIAAAACAAAAAwAAAAQAAAAGDAAAAAZ+TkFOUzMKAAAAAAAAAAAAAAAAAAAAAAHz/////P///wHy////+////wIAAAACAAAAAwAAAAUAAAAGDwAAAAV+VEFOUwoAAAAAAAAAAAAAAAAAAAAAAfD////8////Ae/////7////AgAAAAIAAAADAAAABgAAAAYSAAAABn5QQU5TMQoAAAAAAAAAAAAAAAAAAAAAAe3////8////Aez////7////AgAAAAIAAAADAAAABwAAAAYVAAAABn5QQU5TMgoAAAAAAAAAAAAAAAAAAAAAAer////8////Aen////7////AgAAAAIAAAADAAAACAAAAAYYAAAABn5QQU5TMwoAAAAAAAAAAAAAAAAAAAAAAef////8////Aeb////7////AAAAAAAAAAAAAAAAAAAAAAoKAAAAAAAAAAAAAAAAAAAAAAs=)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BNZW50b0xpYiwgVmVyc2lvbj0yLjEuMTYuMCwgQ3VsdHVyZT1uZXV0cmFsLCBQdWJsaWNLZXlUb2tlbj1udWxsBAEAAACLAVN5c3RlbS5Db2xsZWN0aW9ucy5HZW5lcmljLkxpc3RgMVtbTWVudG9MaWIuTWVudG9tZXRlckxpYitUaWxkZUNvZGVUeXBlLCBNZW50b0xpYiwgVmVyc2lvbj0yLjEuMTYuMCwgQ3VsdHVyZT1uZXV0cmFsLCBQdWJsaWNLZXlUb2tlbj1udWxsXV0DAAAABl9pdGVtcwVfc2l6ZQhfdmVyc2lvbgQAACZNZW50b0xpYi5NZW50b21ldGVyTGliK1RpbGRlQ29kZVR5cGVbXQIAAAAICAkDAAAABgAAAAgAAAAHAwAAAAABAAAACAAAAAQkTWVudG9MaWIuTWVudG9tZXRlckxpYitUaWxkZUNvZGVUeXBlAgAAAAX8////JE1lbnRvTGliLk1lbnRvbWV0ZXJMaWIrVGlsZGVDb2RlVHlwZQoAAAAEVHlwZQdTaGFwZUlEAVgBWQRDb2RlBUV4dHJhA1RvcAZIZWlnaHQETGVmdAVXaWR0aAQAAAABAQAAAAAgTWVudG9MaWIuTWVudG9tZXRlckxpYitTaGFwZVR5cGUCAAAACAgICwsLCwIAAAAF+////yBNZW50b0xpYi5NZW50b21ldGVyTGliK1NoYXBlVHlwZQEAAAAHdmFsdWVfXwAIAgAAAAIAAAACAAAAAwAAAAIAAAAGBgAAAAZ+TkFOUzEKAAAAAAAAAAAAAAAAAAAAAAH5/////P///wH4////+////wIAAAACAAAAAwAAAAMAAAAGCQAAAAp+TkFOUzEoLTEpCgAAAAAAAAAAAAAAAAAAAAAB9v////z///8B9f////v///8CAAAAAgAAAAMAAAAEAAAABgwAAAAKfk5BTlMxKC0yKQoAAAAAAAAAAAAAAAAAAAAAAfP////8////AfL////7////AgAAAAIAAAADAAAABQAAAAYPAAAAC35OQU5TMSgyNzIpCgAAAAAAAAAAAAAAAAAAAAAB8P////z///8B7/////v///8CAAAAAgAAAAMAAAAGAAAABhIAAAALfk5BTlMxKDI3MSkKAAAAAAAAAAAAAAAAAAAAAAHt/////P///wHs////+////wIAAAACAAAAAwAAAAcAAAAGFQAAAAt+TkFOUzEoMjcwKQoAAAAAAAAAAAAAAAAAAAAAAer////8////Aen////7////AAAAAAAAAAAAAAAAAAAAAAoKAAAAAAAAAAAAAAAAAAAAAAHo/////P///wHn////+////wAAAAAAAAAAAAAAAAAAAAAKCgAAAAAAAAAAAAAAAAAAAAAL)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BNZW50b0xpYiwgVmVyc2lvbj0yLjEuMTYuMCwgQ3VsdHVyZT1uZXV0cmFsLCBQdWJsaWNLZXlUb2tlbj1udWxsBAEAAACLAVN5c3RlbS5Db2xsZWN0aW9ucy5HZW5lcmljLkxpc3RgMVtbTWVudG9MaWIuTWVudG9tZXRlckxpYitUaWxkZUNvZGVUeXBlLCBNZW50b0xpYiwgVmVyc2lvbj0yLjEuMTYuMCwgQ3VsdHVyZT1uZXV0cmFsLCBQdWJsaWNLZXlUb2tlbj1udWxsXV0DAAAABl9pdGVtcwVfc2l6ZQhfdmVyc2lvbgQAACZNZW50b0xpYi5NZW50b21ldGVyTGliK1RpbGRlQ29kZVR5cGVbXQIAAAAICAkDAAAAAQAAAAQAAAAHAwAAAAABAAAABAAAAAQkTWVudG9MaWIuTWVudG9tZXRlckxpYitUaWxkZUNvZGVUeXBlAgAAAAX8////JE1lbnRvTGliLk1lbnRvbWV0ZXJMaWIrVGlsZGVDb2RlVHlwZQoAAAAEVHlwZQdTaGFwZUlEAVgBWQRDb2RlBUV4dHJhA1RvcAZIZWlnaHQETGVmdAVXaWR0aAQAAAABAQAAAAAgTWVudG9MaWIuTWVudG9tZXRlckxpYitTaGFwZVR5cGUCAAAACAgICwsLCwIAAAAF+////yBNZW50b0xpYi5NZW50b21ldGVyTGliK1NoYXBlVHlwZQEAAAAHdmFsdWVfXwAIAgAAAAEAAAADAAAAAAAAAAAAAAAGBgAAANwBfklDT0wgYWxsb3dzIHRvIGNoYW5nZSB0aGUgY29sb3Igb2YgYSBQb3dlclBvaW50IHNoYXBlIGJhc2VkIG9uIHRoZSBidXR0b24gcHJlc3NlZCBvbiB0aGUga2V5cGFkLg0gVG8gbWFrZSB0aGlzIHNsaWRlIHdvcmsgd2l0aCB5b3VyIHN5c3RlbSB5b3UgbmVlZCB0byBlZGl0IHRoZSB2YWx1ZSBvZiBJQ09MIHRvIG1hdGNoIHRoZSBJRHMgb2YgdGhlIGtleXBhZCB5b3UgYXJlIHVzaW5nLgqAB7pDgFQKQxMo+UEAACJEAfn////8////Afj////7////AAAAAAAAAAAAAAAAAAAAAAoKAAAAAAAAAAAAAAAAAAAAAAH3/////P///wH2////+////wAAAAAAAAAAAAAAAAAAAAAKCgAAAAAAAAAAAAAAAAAAAAAB9f////z///8B9P////v///8AAAAAAAAAAAAAAAAAAAAACgoAAAAAAAAAAAAAAAAAAAAACw==)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OPTIONSTEXT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/MWHIMqsQHwa0JsuaFKjBpCJI1iVtSNZNL5hfETovEyKk0leisZ3H0gOswh3NejV9SIPwN6k93OJuVu3u5qn5/1VLlMkOTe2rpn4k1CW/F7ziomEf3QN3TU7qpaoHbIEL5xhIFMnS0NtoUT1HUhteK2eBIrrteeJQ7jm/UdX62wEfcu+yXOloNF3ydt4xp4Xbx2DLjAlKnFjsOdhDeDEAGLUlAiml4SB7dS361DwvD9g+W6vvdsgmDsSKXQDxovRmmkBezmR5H12r0wszHz2BsF1G3QiBaukgmSkYzIkrrgpAcmkgI4EYExcJ6idUsPD7+v9Go/rFaBSEQiOEdXH0Q5nw5R8LGDf0zyztnxQHCQnfQPFr38tM6wGIm1B/eUA36PREPNVdtzrs1UwPOSlsC8iM52NHrL07WuJlTU/bzyKhbevhsQeUGwGIm1B/eUA02uOpNqtQ8x1OgrCMY6MgF1RaOJRcNvIyo04hXvVTn+KhbevhsQeUEB5ytc9QslhJEWeexUkBIJxhK9hg6IMhq/JqM537UyH5DvJRYA6JOHvVQJ2cxiwI87yA4i4OR01wcx4fTubc2xbS+JLXhqFvYQY82n7mNs8zGyVaETCATzPyIau5j4ROvmAFIhA1rGzOYwoFPQbVQwmTHMkYEnTj5ViaRV+UZH43yYt9X0YMz9zlZ+sy3ejt67W0sQviWTFeYwoFPQbVQwmTHMkYEnTj5mwPg3Goa2mDRz6aYukwyEc2b+Wgz0F3bG260mP8xy7Et4DTwLyqXGTDsfFTpYXHznHsH5SKouxUriww6Bk3brEh5SRSHrfBp8N15fcyPBz6DVHJmtlUa4dd04eeEHg1aHip27MpYSKi2t4B44BoeEEh5SRSHrfBqQgkX4bf8jev0VhF94V3V+kVTtgkJ7Tyv2eTx27V21Di2t4B44BoeE2wrr6oOpv5rcmZjf0b7cd8PSRfGPXe5QcpvaXIZ0yVD2oZKauXn6qHMAcirljBeciEUg+WNS0JCaaditdzXpmdHZEH6O3O7p6zzDEdHGUv5tRSJQ+Ih9ikgkIY+uMSYZ5BIQz6M6d7B7zJVpfJKV8AXUbdCIFq6St00AoTSD6Ni9VAnZzGLAj+xIpdAPGi9GaaQF7OZHkfXavTCzMfPYGwXUbdCIFq6SL27seS6UBq+kByaSAjgRgTFwnqJ1Sw8Pv6/0aj+sVoEhKMjY5liZnjmfDlHwsYN/TPLO2fFAcJCd9A8Wvfy0zv6BbYTiYL9rfo9EQ81V23OuzVTA85KWwLyIznY0esvTta4mVNT9vPIqFt6+GxB5Qf6BbYTiYL9rTa46k2q1DzHU6CsIxjoyAXVFo4lFw28jKjTiFe9VOf4qFt6+GxB5QQDpHAOPfgmUr4Z4uCfsGaNzZv5aDPQXdsbbrSY/zHLsDungt1Sk+GZMOx8VOlhcfOcewflIqi7FSuLDDoGTdus+ioHNlUgBVHw3Xl9zI8HPoNUcma2VRrh13Th54QeDVoeKnbsylhIqLa3gHjgGh4Q+ioHNlUgBVJCCRfht/yN6/RWEX3hXdX6RVO2CQntPK/Z5PHbtXbUOLa3gHjgGh4Q8vRfSlP3XlsYSvYYOiDIavyajOd+1Mh/9TAIpExSml71UCdnMYsCPO8gOIuDkdNcHMeH07m3NsW0viS14ahb2HBhzK2AdOX8xslWhEwgE8z8iGruY+ETr5gBSIQNaxszmMKBT0G1UMJkxzJGBJ04+zbTJgEPT7K58mLfV9GDM/c5WfrMt3o7eu1tLEL4lkxXmMKBT0G1UMJkxzJGBJ04+Bv63qc+crKNym9pchnTJUPahkpq5efqoG0PdXQp02fiIRSD5Y1LQkJpp2K13NemZ0dkQfo7c7ulDrzgdKHOGr21FIlD4iH2KSCQhj64xJhnkEhDPozp3sHvMlWl8kpXwBdRt0IgWrpJBqH02XSvg4b1UCdnMYsCP7Eil0A8aL0ZppAXs5keR9dq9MLMx89gbBdRt0IgWrpL6O42zCKtVkKQHJpICOBGBMXCeonVLDw+/r/RqP6xWgQieenkTIZ43OZ8OUfCxg39M8s7Z8UBwkJ30Dxa9/LTOd1broOAGy/R+j0RDzVXbc67NVMDzkpbAvIjOdjR6y9O1riZU1P288ioW3r4bEHlBd1broOAGy/RNrjqTarUPMdToKwjGOjIBdUWjiUXDbyMqNOIV71U5/ioW3r4bEHlBlsw0dr2XZAevhni4J+wZo3Nm/loM9Bd2xtutJj/Mcux8A68oMgD1d0w7HxU6WFx85x7B+UiqLsVK4sMOgZN26+gTCq2rdDXEfDdeX3Mjwc+g1RyZrZVGuHXdOHnhB4NWh4qduzKWEiotreAeOAaHhOgTCq2rdDXEkIJF+G3/I3r9FYRfeFd1fpFU7YJCe08r9nk8du1dtQ4treAeOAaHhMXuAxGVaMj5r4Z4uCfsGaNzZv5aDPQXdsbbrSY/zHLssIzbDwQUSBY5nw5R8LGDf0zyztnxQHCQnfQPFr38tM5uNDVIqwo4Cm1FIlD4iH2KSCQhj64xJhnkEhDPozp3sHvMlWl8kpXwBdRt0IgWrpLMCxrY5gAFt/dOfup6jZy+F7MC3KKDJEc4hm9lUxZ/CuSe/jhyj87vw5LNHbEu5StFYHcZ5pIL5KsWHKKAuoZN8tSI+Snbr9uLwflQBFebUL8XYwViKWhAEh4PL1zVR7jjMZXUSdM1Rznzf0Ra/89I6nRpx7ecYa4MxvBDtoArTsYSvYYOiDIa3PC62EkAywiRkE8V2Wqq2kw7HxU6WFx81Oo0ols3DVzus760HynuY7YX0ysblyloZvKMfLgyfmVZuaBXYcMHd/QEpGxVvuFJceHIDkfzOznePt20BLQD4OQSEM+jOnew8bCqHnT5xgKZfn1plXFG7JS19q5jrlDPhydXISX4p+6mpOOmcRRmTucewflIqi7FSuLDDoGTdusNsbHfikAxNbyIznY0esvTjPtECEye2i0puUmhfnzWVLgUAx2boyUKQ4/tsNE9uJZDvLsCDgqoBu6zvrQfKe5jthfTKxuXKWhm8ox8uDJ+ZWNE/wvFaEE3l+f+BhS8tICYa9CxD2OoI0gkIY+uMSYZCZYCQORLt4ZDvLsCDgqoBnr73BxQajQzhFG0HDSoGBCMtQWMs0OCv1yfmFOT2Mn+ogx8W+afBrjIApIgpES79O4+7I5tyD9pCq2GyDXoJfx4CxfbrxrS/N4+3bQEtAPg5BIQz6M6d7B7zJVpfJKV8AXUbdCIFq6ScHqRGh9e+hgGNQaCrKKJhTT/dEBMz/0F95j+Vc7iGTFamLNpnDeWpa3sk1iW6SmDKKvGI+YGTE1IJCGPrjEmGUWaN0jNRpwIJdtee7/ozybsaYxu6Vv8EygfB5otpYvzH33oGSaCERyJcUbtCkqX3ujgiBrEssKIWB12C7PBo9Ls/oR8LR/IuHw7Y3mOeya2H8ja6g4vgvq+RYjJSlkWXv7+NwYGqD8Yudq8n4Z91+a6FSns0zCxp3n/qSs+8YCNllKua2AMvHfpuWTie0a2uezg16zHDVgvKvXmCItAO2SWUq5rYAy8d2tGA+ly2zkvDwsWwuF0PPWXj14g7stufKFkmuGQlfa6QCoxRGloCsU2AHWRL4Muh/qTra/58ITvthfTKxuXKWi1jsFygRdTDUgeH6DuWObLhmdov+FVVQCX6+3s4dMGsITlsr9OesS70xmublr9dqpQ0hgkCf3WxFLZ8xoeOjCevqWghFuTs5MToWb1pJESLZGQTxXZaqraRXFbJ/w+1yE="/>
  <p:tag name="MENTOGRAPHOPTIONS" val="/piyB5pUgjkR1Mt+wiYOnlO5jXdb7sKbyqvtCFY2tuGxA2cSjJ0mAce2Sc+QvJMlWHhvuvdACxNhbEH11O2UjsogFW2eyD8uydojECGh47R6k0gQSUrjyA8aWhRzwkbP8/MyOhNb6gN3Ymtfy/ysTahb5ZkhYdcHcA1hWKaJDDymU6OS2F5c8DAEyl6SWmg8plOjktheXPC/WhFx8b4CPrK1UJiJihdC0avx/Z2P28tu4iy8VN98h4CvE7l7kTrCp2KjikbXBjv3Tn7qeo2cvj3fhckSFtU7j2UR3ThDdjoyo1IE3x+4VzpwvJzY3N+AjLqX2JU1XuUhQVlBsJQT0qbEZJeAasPDqmkc2QZ7HCS54WexRalEqc++XvK6OwxknesQy35sqOAqcN4mAhFfaSTs8lDMlYUQ905+6nqNnL5gs+ARwfl4tfg95hnimeYRwPx7VbFFp4dIRCI4R1cfRCL8SD+Z2M9FWK36nj1bvctIRCI4R1cfRN+LnKFotgKRJ6cPankdGxcT/k1yCxkBo9EouvJ6zqXMi11D9ER6P+uOa1P8jw0qVyTs8lDMlYUQ905+6nqNnL46h0yTc4V9A2F77XVuTS6qp2KjikbXBjshUeeZWvN6fM++XvK6OwxkGynA2boqeUmRFnnsVJASCc01d3hfijEEW2U65ZmprN29VAnZzGLAjyenD2p5HRsXaQEuCC9/+SXPvl7yujsMZBspwNm6KnlJ+/HIUJcjOmQz3CpjJljRc5x41DzQZqJbUHmtHyxyib0Kc8WT6keGuF2wOuSXSFkswPx7VbFFp4cmxeVLPVf5YiboRKWUM6LVWK36nj1bvcsmxeVLPVf5Yt+LnKFotgKRJ6cPankdGxchVAFqqmFdnRIeUkUh63waGQELSFE3bJEb0c/fTE50ocjdX7OOtoxvzTV3eF+KMQTHOCiGgEGnzLeHtkCLTAgHbEXhel10ATlpAS4IL3/5Jc++XvK6Owxku4Rmqzzhe2H78chQlyM6ZDPcKmMmWNFz2q+R5y2MjABQea0fLHKJvQpzxZPqR4a4XbA65JdIWSzA/HtVsUWnhxIeUkUh63waJuhEpZQzotVYrfqePVu9yxIeUkUh63wa34ucoWi2ApEnpw9qeR0bFyFUAWqqYV2d2wrr6oOpv5oZAQtIUTdskbpUCf4zeEtZyN1fs462jG8iSJ/Wlnd1UEKtdwv3zUaxJOzyUMyVhRBkxcPlfLYzhTqHTJNzhX0D7WZZSrbh4qTm2s/3TS3uNbpUCf4zeEtZJ7Xgyn6g92ryMADnZmNhDSlt00e0Z+JCvVQJ2cxiwI9mO8kNfnxKhQaoUNvXNYohz75e8ro7DGRqGnOBHSAf2tc/fSpCPro3M9wqYyZY0XNZG/dbhluvL1B5rR8scom9CnPFk+pHhriolh0zbw3SRCXJKMo9FaROGI83lfoHWwHRKLryes6lzAJKcElsHDTsM9wqYyZY0XNOihFBRVB+inlAHJoSQd4qCnPFk+pHhrge8wtU0Nveaubaz/dNLe41lSykZb95BKAnteDKfqD3avIwAOdmY2ENn/PSBkXaY5i9VAnZzGLAj2Y7yQ1+fEqFBqhQ29c1iiHPvl7yujsMZOEK2L/YYFPJ1z99KkI+ujcz3CpjJljRc06KEUFFUH6KUHmtHyxyib0Kc8WT6keGuKiWHTNvDdJESY6lkM+Ehl8YjzeV+gdbAdEouvJ6zqXMTXody/axGmgz3CpjJljRc9wFOIzdbnJfxCAAjgf1W+7X3oGmhvc0rtfegaaG9zSu+D3mGeKZ5hHA/HtVsUWnhz6Kgc2VSAFUIvxIP5nYz0VYrfqePVu9yz6Kgc2VSAFU34ucoWi2ApEnpw9qeR0bFxP+TXILGQGj0Si68nrOpcxNeh3L9rEaaI5rU/yPDSpXJOzyUMyVhRAO6eC3VKT4ZjqHTJNzhX0DYXvtdW5NLqqnYqOKRtcGO6QgQabxi1fOz75e8ro7DGTiZ6BvDtyroCpw3iYCEV9pJOzyUMyVhRDNtMmAQ9PsrsUG5bLmJOaUHvMLVNDb3mrm2s/3TS3uNQ6xY2njj7EYJ7Xgyn6g92ryMADnZmNhDdK5QSReR71XvVQJ2cxiwI9mO8kNfnxKhQaoUNvXNYohz75e8ro7DGTiZ6BvDtyroNc/fSpCPro3M9wqYyZY0XNUdE31N1Kn/FB5rR8scom9CnPFk+pHhriolh0zbw3SRD3XGqVj3JyoGI83lfoHWwHRKLryes6lzAb+t6nPnKyjM9wqYyZY0XNrsUTj0a584nlAHJoSQd4q4hlPj7rTsV4e8wtU0Nveaubaz/dNLe41OyDY1oaTzyAnteDKfqD3avIwAOdmY2ENBufHb+Lbip69VAnZzGLAj2Y7yQ1+fEqFBqhQ29c1iiHPvl7yujsMZI8Kapb1s7q31z99KkI+ujcz3CpjJljRc2uxROPRrnziUHmtHyxyib0Kc8WT6keGuKiWHTNvDdJE7KrdG6tPMZ8YjzeV+gdbAdEouvJ6zqXMEosCsIyZLXEz3CpjJljRc11CF/2rX9HZeUAcmhJB3iriGU+PutOxXh7zC1TQ295q5trP900t7jVBb9OYJpgSuSe14Mp+oPdq8jAA52ZjYQ0NzunH3fAG6r1UCdnMYsCPZjvJDX58SoUGqFDb1zWKIc++XvK6Owxk0UNfZWTMw9PXP30qQj66NzPcKmMmWNFzXUIX/atf0dlQea0fLHKJvQpzxZPqR4a4qJYdM28N0kQGISnmbdUT0BiPN5X6B1sB0Si68nrOpcwjLw0o9zhEQjPcKmMmWNFzekCga2bJ5sN9yaSJZwYNIWCz4BHB+Xi1+D3mGeKZ5hHA/HtVsUWnh+gTCq2rdDXEIvxIP5nYz0VYrfqePVu9y+gTCq2rdDXE34ucoWi2ApEnpw9qeR0bFxP+TXILGQGj0Si68nrOpcwjLw0o9zhEQo5rU/yPDSpXJOzyUMyVhRB8A68oMgD1dzqHTJNzhX0DYXvtdW5NLqqnYqOKRtcGO7CM2w8EFEgWGQELSFE3bJHc2CqlGHJ5p4tdQ/REej/rM9wqYyZY0XNuptiXUc/BTAWrpRYIArIBRsV6RhGhzvTZ9xx6V49cZxHeLkV7i2ij0Si68nrOpcywjNsPBBRIFiL8SD+Z2M9FWK36nj1bvcvF7gMRlWjI+VB5rR8scom9CnPFk+pHhrhdsDrkl0hZLMD8e1WxRaeHxe4DEZVoyPnXP30qQj66NzPcKmMmWNFzbqbYl1HPwUy9VAnZzGLAj2Y7yQ1+fEqF2Yga8jhBqyi+tRxUqz6X7U9ssNRieH1gbgUYM/hMJoQ1GlsyRliGhDQq7t4BS9eKvrUcVKs+l+0lZZUwJaLtSJB1VV+7+d7COIZvZVMWfwoGqFDb1zWKITTxx824eVwNg+hkBbguhGpdX8u8oWnbiG4FGDP4TCaEUCNISaYgka6hI5Kl/z35Y5tOEkrU6qLpJy4eO3uUmugiGpLVMETNvh+pJaEtbBIEa7KwZpdy1279f2DKvUsKaqWXgPbWmdnqoSOSpf89+WNZRIW0kynVRNft0bwDK3WwGMk7LJS8BVdEg2+aIThDBuyDXVYIMzXFy/vRZ7WjlRdEg2+aIThDBj5yHbkLbwGP80CH93PGIGrEqGyS+ejdyBesPvkPaOVwyqvtCFY2tuEmyVVrzpXfkGtXcOyjX51swPx7VbFFp4eeQZ9fGoueSUSDb5ohOEMGzqcPXpkckFDKYGX/1rYioARyWwcpz2C+xKhskvno3cjJRknE0AaF9LDq/XQ2eaWtwPx7VbFFp4cmyVVrzpXfkLIbx8Hw/vm00dkQfo7c7ukiGpLVMETNvsSobJL56N3IKHWN//N+H63K8Xyt2Sy3wB0tH4m6/zEjxKhskvno3ciUga/gkkeEEGMGudBaMMcqWpizaZw3lqU1fFz5h/zNr+YwoFPQbVQw8I/nbvTCHybSd0oC63CSw3Xb2Ano7vUx1Nw9UlPvwr+f016/5GSTHm3IcDhljBBoGjMLRhrFRCzAcZmEND0Hc7CFOvUnDMBgRPTneXhUX4m/mVnSAjO4WIOo7X97V9CSNfnUGS2MdiaTS8LEdsUXGjQxeHGMQ9YsO95gMavSMtWX5/4GFLy0gCSaT6J5rjbRq2nduiM3cmdeoIts2rFV2/AtvYn5uIm/k4tM2gK1Pmq5ExwjPeaZuXyIq90Aowen2pE2flIhANeR/pW9XlRnVFit+p49W73LUHmtHyxyib1JFEJP+n8zAzMG9YmIB4ODWK36nj1bvctQea0fLHKJvU8eZy/LB86pgu1r5qtxPlvdyTZnlY00+w2oPtkQqBbvM9wqYyZY0XM+WOIGuSvqPGxF4XpddAE5jNrLqLsKKOyERBW3zGJvRx5FUMrdZSeGJ6cPankdGxcnpw9qeR0bFyenD2p5HRsXL2FKOhNchhABHNXLXBDW4P84j3xeAGIBwkAnb3Pr64WqcOgeTsZCd1NrhIFnhVPx/uerEmi6CLhQVsh19pDFfnIvHYem6qjQMOFxiW0nhnrPvl7yujsMZA7nAfyiGH79ci8dh6bqqNAw4XGJbSeGerKyIE+3XGGcUFbIdfaQxX5yLx2Hpuqo0DDhcYltJ4Z6yVMUnFmXxNG6slMLO8SbgwWrfdy1DpbLgrkRZ4HqPPODNO9bQjLpNOsR1xoQqfDPgrkRZ4HqPPML22e4SZbPzbZAaJlgXxugTwTXYCRLwv8=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BNZW50b0xpYiwgVmVyc2lvbj0yLjEuMTYuMCwgQ3VsdHVyZT1uZXV0cmFsLCBQdWJsaWNLZXlUb2tlbj1udWxsBAEAAACLAVN5c3RlbS5Db2xsZWN0aW9ucy5HZW5lcmljLkxpc3RgMVtbTWVudG9MaWIuTWVudG9tZXRlckxpYitUaWxkZUNvZGVUeXBlLCBNZW50b0xpYiwgVmVyc2lvbj0yLjEuMTYuMCwgQ3VsdHVyZT1uZXV0cmFsLCBQdWJsaWNLZXlUb2tlbj1udWxsXV0DAAAABl9pdGVtcwVfc2l6ZQhfdmVyc2lvbgQAACZNZW50b0xpYi5NZW50b21ldGVyTGliK1RpbGRlQ29kZVR5cGVbXQIAAAAICAkDAAAAAQAAAAUAAAAHAwAAAAABAAAABAAAAAQkTWVudG9MaWIuTWVudG9tZXRlckxpYitUaWxkZUNvZGVUeXBlAgAAAAX8////JE1lbnRvTGliLk1lbnRvbWV0ZXJMaWIrVGlsZGVDb2RlVHlwZQoAAAAEVHlwZQdTaGFwZUlEAVgBWQRDb2RlBUV4dHJhA1RvcAZIZWlnaHQETGVmdAVXaWR0aAQAAAABAQAAAAAgTWVudG9MaWIuTWVudG9tZXRlckxpYitTaGFwZVR5cGUCAAAACAgICwsLCwIAAAAF+////yBNZW50b0xpYi5NZW50b21ldGVyTGliK1NoYXBlVHlwZQEAAAAHdmFsdWVfXwAIAgAAAAEAAAAEAAAAAAAAAAAAAAAGBgAAAAp+SUNPTDEwMDUxCoBexUP+y+JBwNCUQ/7L4kEB+f////z///8B+P////v///8AAAAAAAAAAAAAAAAAAAAACgoAAAAAAAAAAAAAAAAAAAAAAff////8////Afb////7////AAAAAAAAAAAAAAAAAAAAAAoKAAAAAAAAAAAAAAAAAAAAAAH1/////P///wH0////+////wAAAAAAAAAAAAAAAAAAAAAKCgAAAAAAAAAAAAAAAAAAAAAL)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BNZW50b0xpYiwgVmVyc2lvbj0yLjEuMTYuMCwgQ3VsdHVyZT1uZXV0cmFsLCBQdWJsaWNLZXlUb2tlbj1udWxsBAEAAACLAVN5c3RlbS5Db2xsZWN0aW9ucy5HZW5lcmljLkxpc3RgMVtbTWVudG9MaWIuTWVudG9tZXRlckxpYitUaWxkZUNvZGVUeXBlLCBNZW50b0xpYiwgVmVyc2lvbj0yLjEuMTYuMCwgQ3VsdHVyZT1uZXV0cmFsLCBQdWJsaWNLZXlUb2tlbj1udWxsXV0DAAAABl9pdGVtcwVfc2l6ZQhfdmVyc2lvbgQAACZNZW50b0xpYi5NZW50b21ldGVyTGliK1RpbGRlQ29kZVR5cGVbXQIAAAAICAkDAAAAAQAAAAcAAAAHAwAAAAABAAAABAAAAAQkTWVudG9MaWIuTWVudG9tZXRlckxpYitUaWxkZUNvZGVUeXBlAgAAAAX8////JE1lbnRvTGliLk1lbnRvbWV0ZXJMaWIrVGlsZGVDb2RlVHlwZQoAAAAEVHlwZQdTaGFwZUlEAVgBWQRDb2RlBUV4dHJhA1RvcAZIZWlnaHQETGVmdAVXaWR0aAQAAAABAQAAAAAgTWVudG9MaWIuTWVudG9tZXRlckxpYitTaGFwZVR5cGUCAAAACAgICwsLCwIAAAAF+////yBNZW50b0xpYi5NZW50b21ldGVyTGliK1NoYXBlVHlwZQEAAAAHdmFsdWVfXwAIAgAAAAEAAAAFAAAAAAAAAAAAAAAGBgAAAAp+SUNPTDEwMDUyCoBexUP+y+JBgFSuQ/7L4kEB+f////z///8B+P////v///8AAAAAAAAAAAAAAAAAAAAACgoAAAAAAAAAAAAAAAAAAAAAAff////8////Afb////7////AAAAAAAAAAAAAAAAAAAAAAoKAAAAAAAAAAAAAAAAAAAAAAH1/////P///wH0////+////wAAAAAAAAAAAAAAAAAAAAAKCgAAAAAAAAAAAAAAAAAAAAAL)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BNZW50b0xpYiwgVmVyc2lvbj0yLjEuMTYuMCwgQ3VsdHVyZT1uZXV0cmFsLCBQdWJsaWNLZXlUb2tlbj1udWxsBAEAAACLAVN5c3RlbS5Db2xsZWN0aW9ucy5HZW5lcmljLkxpc3RgMVtbTWVudG9MaWIuTWVudG9tZXRlckxpYitUaWxkZUNvZGVUeXBlLCBNZW50b0xpYiwgVmVyc2lvbj0yLjEuMTYuMCwgQ3VsdHVyZT1uZXV0cmFsLCBQdWJsaWNLZXlUb2tlbj1udWxsXV0DAAAABl9pdGVtcwVfc2l6ZQhfdmVyc2lvbgQAACZNZW50b0xpYi5NZW50b21ldGVyTGliK1RpbGRlQ29kZVR5cGVbXQIAAAAICAkDAAAAAQAAAAkAAAAHAwAAAAABAAAABAAAAAQkTWVudG9MaWIuTWVudG9tZXRlckxpYitUaWxkZUNvZGVUeXBlAgAAAAX8////JE1lbnRvTGliLk1lbnRvbWV0ZXJMaWIrVGlsZGVDb2RlVHlwZQoAAAAEVHlwZQdTaGFwZUlEAVgBWQRDb2RlBUV4dHJhA1RvcAZIZWlnaHQETGVmdAVXaWR0aAQAAAABAQAAAAAgTWVudG9MaWIuTWVudG9tZXRlckxpYitTaGFwZVR5cGUCAAAACAgICwsLCwIAAAAF+////yBNZW50b0xpYi5NZW50b21ldGVyTGliK1NoYXBlVHlwZQEAAAAHdmFsdWVfXwAIAgAAAAEAAAAGAAAAAAAAAAAAAAAGBgAAAAp+SUNPTDEwMDU2CoCrjEP+y+JBgFSuQ/7L4kEB+f////z///8B+P////v///8AAAAAAAAAAAAAAAAAAAAACgoAAAAAAAAAAAAAAAAAAAAAAff////8////Afb////7////AAAAAAAAAAAAAAAAAAAAAAoKAAAAAAAAAAAAAAAAAAAAAAH1/////P///wH0////+////wAAAAAAAAAAAAAAAAAAAAAKCgAAAAAAAAAAAAAAAAAAAAAL)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BNZW50b0xpYiwgVmVyc2lvbj0yLjEuMTYuMCwgQ3VsdHVyZT1uZXV0cmFsLCBQdWJsaWNLZXlUb2tlbj1udWxsBAEAAACLAVN5c3RlbS5Db2xsZWN0aW9ucy5HZW5lcmljLkxpc3RgMVtbTWVudG9MaWIuTWVudG9tZXRlckxpYitUaWxkZUNvZGVUeXBlLCBNZW50b0xpYiwgVmVyc2lvbj0yLjEuMTYuMCwgQ3VsdHVyZT1uZXV0cmFsLCBQdWJsaWNLZXlUb2tlbj1udWxsXV0DAAAABl9pdGVtcwVfc2l6ZQhfdmVyc2lvbgQAACZNZW50b0xpYi5NZW50b21ldGVyTGliK1RpbGRlQ29kZVR5cGVbXQIAAAAICAkDAAAAAQAAAAsAAAAHAwAAAAABAAAABAAAAAQkTWVudG9MaWIuTWVudG9tZXRlckxpYitUaWxkZUNvZGVUeXBlAgAAAAX8////JE1lbnRvTGliLk1lbnRvbWV0ZXJMaWIrVGlsZGVDb2RlVHlwZQoAAAAEVHlwZQdTaGFwZUlEAVgBWQRDb2RlBUV4dHJhA1RvcAZIZWlnaHQETGVmdAVXaWR0aAQAAAABAQAAAAAgTWVudG9MaWIuTWVudG9tZXRlckxpYitTaGFwZVR5cGUCAAAACAgICwsLCwIAAAAF+////yBNZW50b0xpYi5NZW50b21ldGVyTGliK1NoYXBlVHlwZQEAAAAHdmFsdWVfXwAIAgAAAAEAAAAHAAAAAAAAAAAAAAAGBgAAAAp+SUNPTDEwMDUzCoBexUP+y+JB28DJQ/7L4kEB+f////z///8B+P////v///8AAAAAAAAAAAAAAAAAAAAACgoAAAAAAAAAAAAAAAAAAAAAAff////8////Afb////7////AAAAAAAAAAAAAAAAAAAAAAoKAAAAAAAAAAAAAAAAAAAAAAH1/////P///wH0////+////wAAAAAAAAAAAAAAAAAAAAAKCgAAAAAAAAAAAAAAAAAAAAAL)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BNZW50b0xpYiwgVmVyc2lvbj0yLjEuMTYuMCwgQ3VsdHVyZT1uZXV0cmFsLCBQdWJsaWNLZXlUb2tlbj1udWxsBAEAAACLAVN5c3RlbS5Db2xsZWN0aW9ucy5HZW5lcmljLkxpc3RgMVtbTWVudG9MaWIuTWVudG9tZXRlckxpYitUaWxkZUNvZGVUeXBlLCBNZW50b0xpYiwgVmVyc2lvbj0yLjEuMTYuMCwgQ3VsdHVyZT1uZXV0cmFsLCBQdWJsaWNLZXlUb2tlbj1udWxsXV0DAAAABl9pdGVtcwVfc2l6ZQhfdmVyc2lvbgQAACZNZW50b0xpYi5NZW50b21ldGVyTGliK1RpbGRlQ29kZVR5cGVbXQIAAAAICAkDAAAAAQAAAA0AAAAHAwAAAAABAAAABAAAAAQkTWVudG9MaWIuTWVudG9tZXRlckxpYitUaWxkZUNvZGVUeXBlAgAAAAX8////JE1lbnRvTGliLk1lbnRvbWV0ZXJMaWIrVGlsZGVDb2RlVHlwZQoAAAAEVHlwZQdTaGFwZUlEAVgBWQRDb2RlBUV4dHJhA1RvcAZIZWlnaHQETGVmdAVXaWR0aAQAAAABAQAAAAAgTWVudG9MaWIuTWVudG9tZXRlckxpYitTaGFwZVR5cGUCAAAACAgICwsLCwIAAAAF+////yBNZW50b0xpYi5NZW50b21ldGVyTGliK1NoYXBlVHlwZQEAAAAHdmFsdWVfXwAIAgAAAAEAAAAIAAAAAAAAAAAAAAAGBgAAAAp+SUNPTDEwMDU0CoBexUP+y+JBwDHkQ/7L4kEB+f////z///8B+P////v///8AAAAAAAAAAAAAAAAAAAAACgoAAAAAAAAAAAAAAAAAAAAAAff////8////Afb////7////AAAAAAAAAAAAAAAAAAAAAAoKAAAAAAAAAAAAAAAAAAAAAAH1/////P///wH0////+////wAAAAAAAAAAAAAAAAAAAAAKCgAAAAAAAAAAAAAAAAAAAAAL)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BNZW50b0xpYiwgVmVyc2lvbj0yLjEuMTYuMCwgQ3VsdHVyZT1uZXV0cmFsLCBQdWJsaWNLZXlUb2tlbj1udWxsBAEAAACLAVN5c3RlbS5Db2xsZWN0aW9ucy5HZW5lcmljLkxpc3RgMVtbTWVudG9MaWIuTWVudG9tZXRlckxpYitUaWxkZUNvZGVUeXBlLCBNZW50b0xpYiwgVmVyc2lvbj0yLjEuMTYuMCwgQ3VsdHVyZT1uZXV0cmFsLCBQdWJsaWNLZXlUb2tlbj1udWxsXV0DAAAABl9pdGVtcwVfc2l6ZQhfdmVyc2lvbgQAACZNZW50b0xpYi5NZW50b21ldGVyTGliK1RpbGRlQ29kZVR5cGVbXQIAAAAICAkDAAAAAQAAAA8AAAAHAwAAAAABAAAABAAAAAQkTWVudG9MaWIuTWVudG9tZXRlckxpYitUaWxkZUNvZGVUeXBlAgAAAAX8////JE1lbnRvTGliLk1lbnRvbWV0ZXJMaWIrVGlsZGVDb2RlVHlwZQoAAAAEVHlwZQdTaGFwZUlEAVgBWQRDb2RlBUV4dHJhA1RvcAZIZWlnaHQETGVmdAVXaWR0aAQAAAABAQAAAAAgTWVudG9MaWIuTWVudG9tZXRlckxpYitTaGFwZVR5cGUCAAAACAgICwsLCwIAAAAF+////yBNZW50b0xpYi5NZW50b21ldGVyTGliK1NoYXBlVHlwZQEAAAAHdmFsdWVfXwAIAgAAAAEAAAAJAAAAAAAAAAAAAAAGBgAAAAp+SUNPTDEwMDU1CoBexUP+y+JBf7X9Q/7L4kEB+f////z///8B+P////v///8AAAAAAAAAAAAAAAAAAAAACgoAAAAAAAAAAAAAAAAAAAAAAff////8////Afb////7////AAAAAAAAAAAAAAAAAAAAAAoKAAAAAAAAAAAAAAAAAAAAAAH1/////P///wH0////+////wAAAAAAAAAAAAAAAAAAAAAKCgAAAAAAAAAAAAAAAAAAAAAL)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BNZW50b0xpYiwgVmVyc2lvbj0yLjEuMTYuMCwgQ3VsdHVyZT1uZXV0cmFsLCBQdWJsaWNLZXlUb2tlbj1udWxsBAEAAACLAVN5c3RlbS5Db2xsZWN0aW9ucy5HZW5lcmljLkxpc3RgMVtbTWVudG9MaWIuTWVudG9tZXRlckxpYitUaWxkZUNvZGVUeXBlLCBNZW50b0xpYiwgVmVyc2lvbj0yLjEuMTYuMCwgQ3VsdHVyZT1uZXV0cmFsLCBQdWJsaWNLZXlUb2tlbj1udWxsXV0DAAAABl9pdGVtcwVfc2l6ZQhfdmVyc2lvbgQAACZNZW50b0xpYi5NZW50b21ldGVyTGliK1RpbGRlQ29kZVR5cGVbXQIAAAAICAkDAAAABwAAAAkAAAAHAwAAAAABAAAACAAAAAQkTWVudG9MaWIuTWVudG9tZXRlckxpYitUaWxkZUNvZGVUeXBlAgAAAAX8////JE1lbnRvTGliLk1lbnRvbWV0ZXJMaWIrVGlsZGVDb2RlVHlwZQoAAAAEVHlwZQdTaGFwZUlEAVgBWQRDb2RlBUV4dHJhA1RvcAZIZWlnaHQETGVmdAVXaWR0aAQAAAABAQAAAAAgTWVudG9MaWIuTWVudG9tZXRlckxpYitTaGFwZVR5cGUCAAAACAgICwsLCwIAAAAF+////yBNZW50b0xpYi5NZW50b21ldGVyTGliK1NoYXBlVHlwZQEAAAAHdmFsdWVfXwAIAgAAAAIAAAACAAAAAwAAAAIAAAAGBgAAAAV+UVVFUwoAAAAAAAAAAAAAAAAAAAAAAfn////8////Afj////7////AgAAAAIAAAADAAAAAwAAAAYJAAAABn5BTlNXMQoAAAAAAAAAAAAAAAAAAAAAAfb////8////AfX////7////AgAAAAIAAAADAAAABAAAAAYMAAAABn5BTlNXMgoAAAAAAAAAAAAAAAAAAAAAAfP////8////AfL////7////AgAAAAIAAAADAAAABQAAAAYPAAAABn5BTlNXMwoAAAAAAAAAAAAAAAAAAAAAAfD////8////Ae/////7////AgAAAAIAAAADAAAABgAAAAYSAAAABX5BVkVSCgAAAAAAAAAAAAAAAAAAAAAB7f////z///8B7P////v///8CAAAAAgAAAAMAAAAHAAAABhUAAAAHfkFWRVIuMQoAAAAAAAAAAAAAAAAAAAAAAer////8////Aen////7////AgAAAAIAAAADAAAACAAAAAYYAAAAB35BVkVSLjIKAAAAAAAAAAAAAAAAAAAAAAHn/////P///wHm////+////wAAAAAAAAAAAAAAAAAAAAAKCgAAAAAAAAAAAAAAAAAAAAAL)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BNZW50b0xpYiwgVmVyc2lvbj0yLjEuMTYuMCwgQ3VsdHVyZT1uZXV0cmFsLCBQdWJsaWNLZXlUb2tlbj1udWxsBAEAAACLAVN5c3RlbS5Db2xsZWN0aW9ucy5HZW5lcmljLkxpc3RgMVtbTWVudG9MaWIuTWVudG9tZXRlckxpYitUaWxkZUNvZGVUeXBlLCBNZW50b0xpYiwgVmVyc2lvbj0yLjEuMTYuMCwgQ3VsdHVyZT1uZXV0cmFsLCBQdWJsaWNLZXlUb2tlbj1udWxsXV0DAAAABl9pdGVtcwVfc2l6ZQhfdmVyc2lvbgQAACZNZW50b0xpYi5NZW50b21ldGVyTGliK1RpbGRlQ29kZVR5cGVbXQIAAAAICAkDAAAAAQAAABEAAAAHAwAAAAABAAAABAAAAAQkTWVudG9MaWIuTWVudG9tZXRlckxpYitUaWxkZUNvZGVUeXBlAgAAAAX8////JE1lbnRvTGliLk1lbnRvbWV0ZXJMaWIrVGlsZGVDb2RlVHlwZQoAAAAEVHlwZQdTaGFwZUlEAVgBWQRDb2RlBUV4dHJhA1RvcAZIZWlnaHQETGVmdAVXaWR0aAQAAAABAQAAAAAgTWVudG9MaWIuTWVudG9tZXRlckxpYitTaGFwZVR5cGUCAAAACAgICwsLCwIAAAAF+////yBNZW50b0xpYi5NZW50b21ldGVyTGliK1NoYXBlVHlwZQEAAAAHdmFsdWVfXwAIAgAAAAEAAAAKAAAAAAAAAAAAAAAGBgAAAAp+SUNPTDEwMDU3CoCrjEP+y+JBAK7KQ/7L4kEB+f////z///8B+P////v///8AAAAAAAAAAAAAAAAAAAAACgoAAAAAAAAAAAAAAAAAAAAAAff////8////Afb////7////AAAAAAAAAAAAAAAAAAAAAAoKAAAAAAAAAAAAAAAAAAAAAAH1/////P///wH0////+////wAAAAAAAAAAAAAAAAAAAAAKCgAAAAAAAAAAAAAAAAAAAAAL)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BNZW50b0xpYiwgVmVyc2lvbj0yLjEuMTYuMCwgQ3VsdHVyZT1uZXV0cmFsLCBQdWJsaWNLZXlUb2tlbj1udWxsBAEAAACLAVN5c3RlbS5Db2xsZWN0aW9ucy5HZW5lcmljLkxpc3RgMVtbTWVudG9MaWIuTWVudG9tZXRlckxpYitUaWxkZUNvZGVUeXBlLCBNZW50b0xpYiwgVmVyc2lvbj0yLjEuMTYuMCwgQ3VsdHVyZT1uZXV0cmFsLCBQdWJsaWNLZXlUb2tlbj1udWxsXV0DAAAABl9pdGVtcwVfc2l6ZQhfdmVyc2lvbgQAACZNZW50b0xpYi5NZW50b21ldGVyTGliK1RpbGRlQ29kZVR5cGVbXQIAAAAICAkDAAAAAQAAABMAAAAHAwAAAAABAAAABAAAAAQkTWVudG9MaWIuTWVudG9tZXRlckxpYitUaWxkZUNvZGVUeXBlAgAAAAX8////JE1lbnRvTGliLk1lbnRvbWV0ZXJMaWIrVGlsZGVDb2RlVHlwZQoAAAAEVHlwZQdTaGFwZUlEAVgBWQRDb2RlBUV4dHJhA1RvcAZIZWlnaHQETGVmdAVXaWR0aAQAAAABAQAAAAAgTWVudG9MaWIuTWVudG9tZXRlckxpYitTaGFwZVR5cGUCAAAACAgICwsLCwIAAAAF+////yBNZW50b0xpYi5NZW50b21ldGVyTGliK1NoYXBlVHlwZQEAAAAHdmFsdWVfXwAIAgAAAAEAAAALAAAAAAAAAAAAAAAGBgAAAAp+SUNPTDEwMDU4CoCrjEP+y+JB5B7lQ/7L4kEB+f////z///8B+P////v///8AAAAAAAAAAAAAAAAAAAAACgoAAAAAAAAAAAAAAAAAAAAAAff////8////Afb////7////AAAAAAAAAAAAAAAAAAAAAAoKAAAAAAAAAAAAAAAAAAAAAAH1/////P///wH0////+////wAAAAAAAAAAAAAAAAAAAAAKCgAAAAAAAAAAAAAAAAAAAAAL)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BNZW50b0xpYiwgVmVyc2lvbj0yLjEuMTYuMCwgQ3VsdHVyZT1uZXV0cmFsLCBQdWJsaWNLZXlUb2tlbj1udWxsBAEAAACLAVN5c3RlbS5Db2xsZWN0aW9ucy5HZW5lcmljLkxpc3RgMVtbTWVudG9MaWIuTWVudG9tZXRlckxpYitUaWxkZUNvZGVUeXBlLCBNZW50b0xpYiwgVmVyc2lvbj0yLjEuMTYuMCwgQ3VsdHVyZT1uZXV0cmFsLCBQdWJsaWNLZXlUb2tlbj1udWxsXV0DAAAABl9pdGVtcwVfc2l6ZQhfdmVyc2lvbgQAACZNZW50b0xpYi5NZW50b21ldGVyTGliK1RpbGRlQ29kZVR5cGVbXQIAAAAICAkDAAAAAQAAABUAAAAHAwAAAAABAAAABAAAAAQkTWVudG9MaWIuTWVudG9tZXRlckxpYitUaWxkZUNvZGVUeXBlAgAAAAX8////JE1lbnRvTGliLk1lbnRvbWV0ZXJMaWIrVGlsZGVDb2RlVHlwZQoAAAAEVHlwZQdTaGFwZUlEAVgBWQRDb2RlBUV4dHJhA1RvcAZIZWlnaHQETGVmdAVXaWR0aAQAAAABAQAAAAAgTWVudG9MaWIuTWVudG9tZXRlckxpYitTaGFwZVR5cGUCAAAACAgICwsLCwIAAAAF+////yBNZW50b0xpYi5NZW50b21ldGVyTGliK1NoYXBlVHlwZQEAAAAHdmFsdWVfXwAIAgAAAAEAAAAMAAAAAAAAAAAAAAAGBgAAAAp+SUNPTDEwMDU5CoFFIkP+y+JBAK7KQ/7L4kEB+f////z///8B+P////v///8AAAAAAAAAAAAAAAAAAAAACgoAAAAAAAAAAAAAAAAAAAAAAff////8////Afb////7////AAAAAAAAAAAAAAAAAAAAAAoKAAAAAAAAAAAAAAAAAAAAAAH1/////P///wH0////+////wAAAAAAAAAAAAAAAAAAAAAKCgAAAAAAAAAAAAAAAAAAAAAL)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OPTIONSTEXT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GRAPH" val="/piyB5pUgjkR1Mt+wiYOnhpOn+n0paNlyqvtCFY2tuGu1P7FPifNFtZpHOxM7xYShNWWq1A/W4gACCQeLtxQYrQ0LELCxSBgEUWe8SUgcII4jKfGXnuaV2hDLiMG6aotVdll2Ml5Pa5XgmYzm+GOuvNAh/dzxiBqvORnuZOTR7vzQIf3c8YgatRS5CyNhLY1meKbc6W2ANvOKiYR/dA3dKhiBuq96DXLqJYdM28N0kS1DbbqYRx60In+w4I3XLvhoFSme4QwW1CZTXzS1Dv7fhk8eDZaZ0WYDgrOZgDr4CWjyE+hSH0P1WDWFxDxjPd2Q1Wu+79BrG4T71dBG2f5ork0+40LPPpk0Si68nrOpcyLXUP0RHo/6zPcKmMmWNFzXpzs1aJ3tAtQea0fLHKJvR7zC1TQ295q5trP900t7jVZq/WTRSDqdCe14Mp+oPdq8jAA52ZjYQ2iDQx5emq/Yb1UCdnMYsCPZjvJDX58SoUGqFDb1zWKIc++XvK6OwxknesQy35sqODXP30qQj66NzPcKmMmWNFzXpzs1aJ3tAtQea0fLHKJvQpzxZPqR4a4qJYdM28N0kTMDXSwQETYxhiPN5X6B1sB0Si68nrOpcwrsDFbt0c/KW20XNH3/85ARWYcmkSrChBYrfqePVu9yybF5Us9V/liZjvJDX58SoVsReF6XXQBORHeLkV7i2ij0Si68nrOpcwhUeeZWvN6fPaxsam9OMusJOzyUMyVhRBViaRV+UZH4zqHTJNzhX0D5r80E8IIe0/KX3lVV+KJydzYKqUYcnmn7CoSNHWUaLsnvrTgEzEYJVtlOuWZqazdvVQJ2cxiwI9mO8kNfnxKhazsFvb/ydPsXKxP3DUldPEhxMT3bOrcZcD8e1WxRaeHEh5SRSHrfBqIvEUfHztGEbB74h91i2v5M9wqYyZY0XPar5HnLYyMAHlAHJoSQd4qYLPgEcH5eLX4PeYZ4pnmEcD8e1WxRaeHEh5SRSHrfBoi/Eg/mdjPRVit+p49W73LEh5SRSHrfBrfi5yhaLYCkSenD2p5HRsXE/5NcgsZAaPRKLryes6lzEAAXviAEXrIjmtT/I8NKlck7PJQzJWFEEt4DTwLyqXGOodMk3OFfQNhe+11bk0uqqdio4pG1wY7r97Ra5NiEDvPvl7yujsMZGoac4EdIB/aJPTI6GYomteAdKbvcm1mGs01d3hfijEEKW3TR7Rn4kK9VAnZzGLAj2Y7yQ1+fEqF1SjGkNA53SvPvl7yujsMZGoac4EdIB/a+/HIUJcjOmQz3CpjJljRc1kb91uGW68vUHmtHyxyib0Kc8WT6keGuF2wOuSXSFkswPx7VbFFp4fbCuvqg6m/miboRKWUM6LVWK36nj1bvcvbCuvqg6m/mt+LnKFotgKRJ6cPankdGxchVAFqqmFdnSEoyNjmWJmeGQELSFE3bJGVLKRlv3kEoEz5DmrCUYzETthTFD2na/bq/VWn86veLyTs8lDMlYUQJKDAE9ATkWJJqm2oxlGFVY7HkdrrABTu+D3mGeKZ5hHA/HtVsUWnhyEoyNjmWJmeIvxIP5nYz0VYrfqePVu9yyEoyNjmWJme34ucoWi2ApEnpw9qeR0bFxP+TXILGQGj0Si68nrOpcwCSnBJbBw07I5rU/yPDSpXJOzyUMyVhRDeVFGljaiGXjqHTJNzhX0DYXvtdW5NLqqnYqOKRtcGO016Hcv2sRpoz75e8ro7DGSu4YLI6qwprSpw3iYCEV9pJOzyUMyVhRCIhPzDHV/em19P/SJx5hlkX0/9InHmGWTOJ3NiNQEJ9Obaz/dNLe419krz2z4MivgnteDKfqD3avIwAOdmY2ENU46O+e+jP8y9VAnZzGLAj2Y7yQ1+fEqFBqhQ29c1iiHPvl7yujsMZK7hgsjqrCmt1z99KkI+ujcz3CpjJljRc9wFOIzdbnJfUHmtHyxyib0Kc8WT6keGuKiWHTNvDdJE8tvu+okCaXcYjzeV+gdbAdEouvJ6zqXMpCBBpvGLV84z3CpjJljRc1R0TfU3Uqf8s/HbTVGmtcoUDqxpzeL/0vg95hnimeYRwPx7VbFFp4c8vRfSlP3XliL8SD+Z2M9FWK36nj1bvcs8vRfSlP3Xlt+LnKFotgKRJ6cPankdGxcT/k1yCxkBo9EouvJ6zqXMpCBBpvGLV86Oa1P8jw0qVyTs8lDMlYUQzbTJgEPT7K46h0yTc4V9A2F77XVuTS6qp2KjikbXBjsG/repz5yso8++XvK6OwxkjwpqlvWzurcqcN4mAhFfaSTs8lDMlYUQWe+kryZDhekMSXqUSrm310DcL1OS/vBP+D3mGeKZ5hHA/HtVsUWnh6e+o0MhoUCKIvxIP5nYz0VYrfqePVu9y6e+o0MhoUCK34ucoWi2ApEnpw9qeR0bFxP+TXILGQGj0Si68nrOpcwG/repz5yso45rU/yPDSpXJOzyUMyVhRANXf4qHPml3TqHTJNzhX0DYXvtdW5NLqqnYqOKRtcGOxKLArCMmS1xz75e8ro7DGTRQ19lZMzD0ypw3iYCEV9pJOzyUMyVhRDRi1lI+VsP3wxJepRKubfXQNwvU5L+8E/4PeYZ4pnmEcD8e1WxRaeHCJ56eRMhnjci/Eg/mdjPRVit+p49W73LCJ56eRMhnjffi5yhaLYCkSenD2p5HRsXE/5NcgsZAaPRKLryes6lzBKLArCMmS1xjmtT/I8NKlck7PJQzJWFEGqOgc6Rqvv5OodMk3OFfQNhe+11bk0uqqdio4pG1wY7Iy8NKPc4RELPvl7yujsMZHUIUS2a6KCJKnDeJgIRX2kk7PJQzJWFECZavjtaXa0KQbeUJ6NBxw4e8wtU0Nveaubaz/dNLe41XH0HRG/zBFcnteDKfqD3avIwAOdmY2ENtuwWIZVkyXy9VAnZzGLAj2Y7yQ1+fEqFBqhQ29c1iiHPvl7yujsMZHUIUS2a6KCJ1z99KkI+ujcz3CpjJljRc3pAoGtmyebDUHmtHyxyib0Kc8WT6keGuKiWHTNvDdJE2MqUSthFsRIhxMT3bOrcZcD8e1WxRaeHxe4DEZVoyPkqcN4mAhFfaSTs8lDMlYUQsIzbDwQUSBbZ9xx6V49cZxJPvbxU13BtMksiRyD+EwrPvl7yujsMZKpL/6X7D3pCJ7Xgyn6g92ryMADnZmNhDVtlOuWZqazd905+6nqNnL46h0yTc4V9A+a/NBPCCHtPyl95VVfiicnc2CqlGHJ5p4tdQ/REej/rjmtT/I8NKlck7PJQzJWFELCM2w8EFEgW34ucoWi2ApEnpw9qeR0bFzTxx824eVwNg+hkBbguhGo0DntTSltXRDiGb2VTFn8KKJkmIYE6uWA08cfNuHlcDYPoZAW4LoRqaupFA1DiwJBuBRgz+EwmhFAjSEmmIJGu6TQmststbKO+tRxUqz6X7RUf54aGpA0cKJI4UDYGxjQ4hm9lUxZ/CmzqG0/VTDDRVuJHKorGx/8SHg8vXNVHuFTxACIgVe+8fN9Nhkt/TrOhI5Kl/z35Y6B1qZyuekZTyAKSIKREu/QfqSWhLWwSBMwKi8QoeDW/H883C+yvyCBZRIW0kynVRCbJVWvOld+QY1Sa9vmHoFPKq+0IVja24SbJVWvOld+QjhpxAkohnBr+56sSaLoIuFqYs2mcN5alF8RbOdN+OLFdfbjtGHdOBcv70We1o5UXRINvmiE4QwY5965dbLezgHFYHlWUYSR3GL5lPvhiielYWl4qjhZ+oMfCtt1o2+X8RhIklPGLhB1amLNpnDeWpRfEWznTfjixsrIgT7dcYZxAY+ZkStYECa/Jx+AVQUs6RINvmiE4QwZulL94NCSEecaDbHY4A0QIfN9Nhkt/TrMXxFs50344sR2GgXnOAClqDag+2RCoFu+f016/5GSTHhfEWznTfjixdODiYRBU21AEclsHKc9gvuX8qg0NyzqhSIQ43aJoodEqFt6+GxB5QUL27OA6HPVuqWGrNi1jLib6w6SYS3mLuovB+VAEV5tQphGGXrgaactoal70mElrs2wdIHT5iwnG3uEgiB3+m9ShI5Kl/z35Y6tp3bojN3JnXqCLbNqxVdvwLb2J+biJv1qYs2mcN5alvjJswLugw2Vqh7guXz1sA7KyIE+3XGGcdHUySo8TcS/cs1f1Vroq0b+ZWdICM7hYg6jtf3tX0JIfwoU4SMeik0O8uwIOCqgGos5wjdz1aRL+56sSaLoIuFBWyHX2kMV+hK0Mi50EAH1AWrRQ+9bULGCz4BHB+Xi11lnvonzH2ir6TsRJ1Lf9w0BatFD71tQsYLPgEcH5eLWUxQmKh9AIZtqVYkCDfhEF8Q5dTrWcWec22i/W/xV8RB5FUMrdZSeGJ6cPankdGxffi5yhaLYCkam36E/Ufn6ZM9wqYyZY0XM+WOIGuSvqPHlrFb+OjwigeWsVv46PCKAr2Tqo2FcuSuQy8cdwwnrJbk5um9Ew5cpkllWb5+btYnlOClhjIIcN/Bv5eEFmwn8JXJh4inIVutqRNn5SIQDXAMj7JwRJSZMOimUutZgb/FVZpGpvmrkgTk215xVXwBIAyPsnBElJkw6KZS61mBv8xzGNZo5JbzcJ9s1sqO7UNQDI+ycESUmTDoplLrWYG/ypE8D/j8o3kc1Uk1Bmu7RlBstZrUrmcaZXOrerqTB/7kRpeFWXDGQPqroJl7Us8LZXOrerqTB/7lX6j4Gfe2irgxhY/KIINDV8302GS39Os4wP7wPDTKYu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OQUESTION" val="UJHh6hBW372GF1w/ttzrBzbMH9Tq7lZ9k6sKTsSNRbu+o0ANQjYg3WCn7SFNL4X7fc7+HKfRPAhGXyFE0DoXuVPTt9VLbvmpCfFUF0LUAprLOo7kJJRelLpn4k1CW/F7ziomEf3QN3S8hz8qw7Uyawx2PTjM6NpR9VdUWDpYcKAKa27oGk9PnFLWQT+fzN1RgSv/wE35ih8fhaGfYjL8WtM5WvgyJzv5Y2frWva0sjCNceMVwHPDw/0VhF94V3V+kVTtgkJ7Tyv2eTx27V21Di2t4B44BoeESEQiOEdXH0TGEr2GDogyGr8moznftTIf+U+ZnwbOCKW9VAnZzGLAjzvIDiLg5HTXBzHh9O5tzbFtL4kteGoW9kDvrw1df4ycMbJVoRMIBPM/Ihq7mPhE6+YAUiEDWsbM5jCgU9BtVDCZMcyRgSdOPvdOfup6jZy+fJi31fRgzP3OVn6zLd6O3rtbSxC+JZMV5jCgU9BtVDCZMcyRgSdOPiuwMVu3Rz8pbbRc0ff/zkBW39BlMtH4gDFwnqJ1Sw8Pv6/0aj+sVoEmxeVLPVf5YjmfDlHwsYN/TPLO2fFAcJCd9A8Wvfy0zgHnK1z1CyWEfo9EQ81V23OuzVTA85KWwLyIznY0esvTta4mVNT9vPIqFt6+GxB5QQHnK1z1CyWETa46k2q1DzHU6CsIxjoyAXVFo4lFw28jKjTiFe9VOf4qFt6+GxB5QWbT95jky4ChJPTI6GYomtdybafOYaza48YSvYYOiDIavyajOd+1Mh9ucYtt45dB/L1UCdnMYsCPO8gOIuDkdNcHMeH07m3NsW0viS14ahb2dgdzIOWCJcExslWhEwgE8z8iGruY+ETr5gBSIQNaxszmMKBT0G1UMJkxzJGBJ04+S3gNPAvKpcZ8mLfV9GDM/c5WfrMt3o7eu1tLEL4lkxXmMKBT0G1UMJkxzJGBJ04+grDFnyfj6w5ttFzR9//OQP1JTT7+A5eeMXCeonVLDw+/r/RqP6xWgdsK6+qDqb+aOZ8OUfCxg39M8s7Z8UBwkJ30Dxa9/LTOcwByKuWMF5x+j0RDzVXbc67NVMDzkpbAvIjOdjR6y9O1riZU1P288ioW3r4bEHlBcwByKuWMF5xNrjqTarUPMdToKwjGOjIBdUWjiUXDbyMqNOIV71U5/ioW3r4bEHlB/oFthOJgv2sk9MjoZiia19t3TQ0e+aYtxhK9hg6IMhq/JqM537UyH/a9j7FIAADqvVQJ2cxiwI87yA4i4OR01wcx4fTubc2xbS+JLXhqFvYkFEBSzTX1mTGyVaETCATzPyIau5j4ROvmAFIhA1rGzOYwoFPQbVQwmTHMkYEnTj7eVFGljaiGXnyYt9X0YMz9zlZ+sy3ejt67W0sQviWTFeYwoFPQbVQwmTHMkYEnTj5Neh3L9rEaaHKb2lyGdMlQ9qGSmrl5+qgA6RwDj34JlIhFIPljUtCQmmnYrXc16ZnR2RB+jtzu6cK3w2dOoQw0bUUiUPiIfYpIJCGPrjEmGeQSEM+jOnewe8yVaXySlfAF1G3QiBaukmt59/wiWh8YvVQJ2cxiwI/sSKXQDxovRmmkBezmR5H12r0wszHz2BsF1G3QiBaukpWycS0NJLoOpAcmkgI4EYExcJ6idUsPD7+v9Go/rFaBPL0X0pT915Y5nw5R8LGDf0zyztnxQHCQnfQPFr38tM5845Q46vsLTn6PREPNVdtzrs1UwPOSlsC8iM52NHrL07WuJlTU/bzyKhbevhsQeUF845Q46vsLTk2uOpNqtQ8x1OgrCMY6MgF1RaOJRcNvIyo04hXvVTn+KhbevhsQeUEbQ91dCnTZ+K+GeLgn7Bmjc2b+Wgz0F3bG260mP8xy7A1d/ioc+aXdTDsfFTpYXHznHsH5SKouxUriww6Bk3brp76jQyGhQIp8N15fcyPBz6DVHJmtlUa4dd04eeEHg1aHip27MpYSKi2t4B44BoeEp76jQyGhQIqQgkX4bf8jev0VhF94V3V+kVTtgkJ7Tyv2eTx27V21Di2t4B44BoeECJ56eRMhnjfGEr2GDogyGr8moznftTIf6olDNN9/0629VAnZzGLAjzvIDiLg5HTXBzHh9O5tzbFtL4kteGoW9odOBieawDT1MbJVoRMIBPM/Ihq7mPhE6+YAUiEDWsbM5jCgU9BtVDCZMcyRgSdOPmqOgc6Rqvv5fJi31fRgzP3OVn6zLd6O3rtbSxC+JZMV5jCgU9BtVDCZMcyRgSdOPiMvDSj3OERCcpvaXIZ0yVD2oZKauXn6qJbMNHa9l2QHiEUg+WNS0JCaaditdzXpmdHZEH6O3O7pGEqrIb9TA+RtRSJQ+Ih9ikgkIY+uMSYZ5BIQz6M6d7B7zJVpfJKV8AXUbdCIFq6SlbYjG/tycOq9VAnZzGLAj+xIpdAPGi9GaaQF7OZHkfXavTCzMfPYGwXUbdCIFq6SzAsa2OYABbeLXUP0RHo/63Kb2lyGdMlQ9qGSmrl5+qhuNDVIqwo4Cr1UCdnMYsCPO8gOIuDkdNcHMeH07m3NsW0viS14ahb2sIzbDwQUSBZ8N15fcyPBz6DVHJmtlUa4dd04eeEHg1aHip27MpYSKi2t4B44BoeExe4DEZVoyPlm8ox8uDJ+ZS5Ra+ZeieNUWPa6FxKy4cH1ePnr7d4pr8T1yv1tjsCmleUBOZw2LK2+Q3hfb7wXF/xieqSR2jbcxcQP45RMbymbThJK1Oqi6ScuHjt7lJro9VdUWDpYcKDus760HynuY7YX0ysblyloTa46k2q1DzGOSK1wcVA0XcABKDkO653miEUg+WNS0JAi3oB0SzNHuDnzf0Ra/89I6nRpx7ecYa4MxvBDtoArTjQOe1NKW1dEO8gOIuDkdNf5q9ANhLOFAckCubuRnZEJakPY+oolmlN13Th54QeDViSZuVMRPZbEXs/iOt1IYXZamLNpnDeWpbvm/9dl6hJkmmnYrXc16ZnR2RB+jtzu6S/O5ii6+XiMPyIau5j4ROvmAFIhA1rGzDkcMwObhQhd3ck2Z5WNNPsSPhY4ewHHYqgyh+Kwrg1fPYHB/rT5TmLqdGnHt5xhrgzG8EO2gCtONA57U0pbV0SysiBPt1xhnHR1MkqPE3Evudq8n4Z91+aeemWP6LBoNIvR0bzSdLqOs8CSG/7Lyr8xslWhEwgE83YbUXvBjXYZVx4HtkOJq9tYlrwxtTLkSP1/YMq9SwpqpZeA9taZ2er9f2DKvUsKasTa2+FT7vNjz7+cBSlOyFBqQ9j6iiWaU3XdOHnhB4NWh4qduzKWEirhAWTR7mewTYcnVyEl+Kfu3UXEjCev30EztYglabO2+5S19q5jrlDPuhUp7NMwsaf+/jcGBqg/GHw3Xl9zI8HPhydXISX4p+78W/FzcgUeS91FxIwnr99ByDZxSuZs9jvHyEhpeO4XYuz+hHwtH8i4n9Nev+Rkkx4t4rp3gqs8Kn4Tziltm5JrfbMyMjevLb4xslWhEwgE8197qTuMGnDKreyTWJbpKYOSF41qpVLXw0gkIY+uMSYZreyTWJbpKYM29bNwqQSgegWain9M9/M4MbJVoRMIBPNODtLk5UL52Tb1s3CpBKB6M32d5vRihpUxslWhEwgE8yTKPz4jiQUq58AeTbhLU3UxHBG5hy5ZHeOIgiZ1PitEK1K6cp3Kc6VY0HiDp//xwobsuSoZ9nc4kl75y0+A56at3rUrtmwDedOZSU33aBQeRzKrW/aiY+8z4m5r+Exl2Y2ICs7dT9ugthfTKxuXKWjjwZ9Ml6hcnjC4qV5WXdVMSPsEGkL3quo14BUID8jVPw=="/>
  <p:tag name="MENTOGRAPHOPTIONS" val="/piyB5pUgjkR1Mt+wiYOnhpOn+n0paNlyqvtCFY2tuGu1P7FPifNFtZpHOxM7xYShNWWq1A/W4gACCQeLtxQYrQ0LELCxSBgEUWe8SUgcII4jKfGXnuaV2hDLiMG6aotVdll2Ml5Pa5XgmYzm+GOuvNAh/dzxiBqvORnuZOTR7vzQIf3c8YgatRS5CyNhLY1meKbc6W2ANvOKiYR/dA3dKhiBuq96DXLqJYdM28N0kS1DbbqYRx60In+w4I3XLvhoFSme4QwW1CZTXzS1Dv7fhk8eDZaZ0WYDgrOZgDr4CWjyE+hSH0P1WDWFxDxjPd2Q1Wu+79BrG4T71dBG2f5ork0+40LPPpk0Si68nrOpcyLXUP0RHo/6zPcKmMmWNFzXpzs1aJ3tAtQea0fLHKJvR7zC1TQ295q5trP900t7jVZq/WTRSDqdCe14Mp+oPdq8jAA52ZjYQ2iDQx5emq/Yb1UCdnMYsCPZjvJDX58SoUGqFDb1zWKIc++XvK6OwxknesQy35sqODXP30qQj66NzPcKmMmWNFzXpzs1aJ3tAtQea0fLHKJvQpzxZPqR4a4qJYdM28N0kTMDXSwQETYxhiPN5X6B1sB0Si68nrOpcwrsDFbt0c/KW20XNH3/85ARWYcmkSrChBYrfqePVu9yybF5Us9V/liZjvJDX58SoVsReF6XXQBORHeLkV7i2ij0Si68nrOpcwhUeeZWvN6fPaxsam9OMusJOzyUMyVhRBViaRV+UZH4zqHTJNzhX0D5r80E8IIe0/KX3lVV+KJydzYKqUYcnmn7CoSNHWUaLsnvrTgEzEYJVtlOuWZqazdvVQJ2cxiwI9mO8kNfnxKhazsFvb/ydPsXKxP3DUldPEhxMT3bOrcZcD8e1WxRaeHEh5SRSHrfBqIvEUfHztGEbB74h91i2v5M9wqYyZY0XPar5HnLYyMAHlAHJoSQd4qYLPgEcH5eLX4PeYZ4pnmEcD8e1WxRaeHEh5SRSHrfBoi/Eg/mdjPRVit+p49W73LEh5SRSHrfBrfi5yhaLYCkSenD2p5HRsXE/5NcgsZAaPRKLryes6lzEAAXviAEXrIjmtT/I8NKlck7PJQzJWFEEt4DTwLyqXGOodMk3OFfQNhe+11bk0uqqdio4pG1wY7r97Ra5NiEDvPvl7yujsMZGoac4EdIB/aJPTI6GYomteAdKbvcm1mGs01d3hfijEEKW3TR7Rn4kK9VAnZzGLAj2Y7yQ1+fEqF1SjGkNA53SvPvl7yujsMZGoac4EdIB/a+/HIUJcjOmQz3CpjJljRc1kb91uGW68vUHmtHyxyib0Kc8WT6keGuF2wOuSXSFkswPx7VbFFp4fbCuvqg6m/miboRKWUM6LVWK36nj1bvcvbCuvqg6m/mt+LnKFotgKRJ6cPankdGxchVAFqqmFdnSEoyNjmWJmeGQELSFE3bJGVLKRlv3kEoEz5DmrCUYzETthTFD2na/bq/VWn86veLyTs8lDMlYUQJKDAE9ATkWJJqm2oxlGFVY7HkdrrABTu+D3mGeKZ5hHA/HtVsUWnhyEoyNjmWJmeIvxIP5nYz0VYrfqePVu9yyEoyNjmWJme34ucoWi2ApEnpw9qeR0bFxP+TXILGQGj0Si68nrOpcwCSnBJbBw07I5rU/yPDSpXJOzyUMyVhRDeVFGljaiGXjqHTJNzhX0DYXvtdW5NLqqnYqOKRtcGO016Hcv2sRpoz75e8ro7DGSu4YLI6qwprSpw3iYCEV9pJOzyUMyVhRCIhPzDHV/em19P/SJx5hlkX0/9InHmGWTOJ3NiNQEJ9Obaz/dNLe419krz2z4MivgnteDKfqD3avIwAOdmY2ENU46O+e+jP8y9VAnZzGLAj2Y7yQ1+fEqFBqhQ29c1iiHPvl7yujsMZK7hgsjqrCmt1z99KkI+ujcz3CpjJljRc9wFOIzdbnJfUHmtHyxyib0Kc8WT6keGuKiWHTNvDdJE8tvu+okCaXcYjzeV+gdbAdEouvJ6zqXMpCBBpvGLV84z3CpjJljRc1R0TfU3Uqf8s/HbTVGmtcoUDqxpzeL/0vg95hnimeYRwPx7VbFFp4c8vRfSlP3XliL8SD+Z2M9FWK36nj1bvcs8vRfSlP3Xlt+LnKFotgKRJ6cPankdGxcT/k1yCxkBo9EouvJ6zqXMpCBBpvGLV86Oa1P8jw0qVyTs8lDMlYUQzbTJgEPT7K46h0yTc4V9A2F77XVuTS6qp2KjikbXBjsG/repz5yso8++XvK6OwxkjwpqlvWzurcqcN4mAhFfaSTs8lDMlYUQWe+kryZDhekMSXqUSrm310DcL1OS/vBP+D3mGeKZ5hHA/HtVsUWnh6e+o0MhoUCKIvxIP5nYz0VYrfqePVu9y6e+o0MhoUCK34ucoWi2ApEnpw9qeR0bFxP+TXILGQGj0Si68nrOpcwG/repz5yso45rU/yPDSpXJOzyUMyVhRANXf4qHPml3TqHTJNzhX0DYXvtdW5NLqqnYqOKRtcGOxKLArCMmS1xz75e8ro7DGTRQ19lZMzD0ypw3iYCEV9pJOzyUMyVhRDRi1lI+VsP3wxJepRKubfXQNwvU5L+8E/4PeYZ4pnmEcD8e1WxRaeHCJ56eRMhnjci/Eg/mdjPRVit+p49W73LCJ56eRMhnjffi5yhaLYCkSenD2p5HRsXE/5NcgsZAaPRKLryes6lzBKLArCMmS1xjmtT/I8NKlck7PJQzJWFEGqOgc6Rqvv5OodMk3OFfQNhe+11bk0uqqdio4pG1wY7Iy8NKPc4RELPvl7yujsMZHUIUS2a6KCJKnDeJgIRX2kk7PJQzJWFECZavjtaXa0KQbeUJ6NBxw4e8wtU0Nveaubaz/dNLe41XH0HRG/zBFcnteDKfqD3avIwAOdmY2ENtuwWIZVkyXy9VAnZzGLAj2Y7yQ1+fEqFBqhQ29c1iiHPvl7yujsMZHUIUS2a6KCJ1z99KkI+ujcz3CpjJljRc3pAoGtmyebDUHmtHyxyib0Kc8WT6keGuKiWHTNvDdJE2MqUSthFsRIhxMT3bOrcZcD8e1WxRaeHxe4DEZVoyPkqcN4mAhFfaSTs8lDMlYUQsIzbDwQUSBbZ9xx6V49cZxJPvbxU13BtMksiRyD+EwrPvl7yujsMZKpL/6X7D3pCJ7Xgyn6g92ryMADnZmNhDVtlOuWZqazd905+6nqNnL46h0yTc4V9A+a/NBPCCHtPyl95VVfiicnc2CqlGHJ5p4tdQ/REej/rjmtT/I8NKlck7PJQzJWFELCM2w8EFEgW34ucoWi2ApEnpw9qeR0bFzTxx824eVwNg+hkBbguhGo0DntTSltXRDiGb2VTFn8KKJkmIYE6uWA08cfNuHlcDYPoZAW4LoRqaupFA1DiwJBuBRgz+EwmhFAjSEmmIJGu6TQmststbKO+tRxUqz6X7RUf54aGpA0cKJI4UDYGxjQ4hm9lUxZ/CmzqG0/VTDDRVuJHKorGx/8SHg8vXNVHuFTxACIgVe+8fN9Nhkt/TrOhI5Kl/z35Y6B1qZyuekZTyAKSIKREu/QfqSWhLWwSBMwKi8QoeDW/H883C+yvyCBZRIW0kynVRCbJVWvOld+QY1Sa9vmHoFPKq+0IVja24SbJVWvOld+QjhpxAkohnBr+56sSaLoIuFqYs2mcN5alF8RbOdN+OLFdfbjtGHdOBcv70We1o5UXRINvmiE4QwY5965dbLezgHFYHlWUYSR3GL5lPvhiielYWl4qjhZ+oMfCtt1o2+X8RhIklPGLhB1amLNpnDeWpRfEWznTfjixsrIgT7dcYZxAY+ZkStYECa/Jx+AVQUs6RINvmiE4QwZulL94NCSEecaDbHY4A0QIfN9Nhkt/TrMXxFs50344sR2GgXnOAClqDag+2RCoFu+f016/5GSTHhfEWznTfjixdODiYRBU21AEclsHKc9gvuX8qg0NyzqhSIQ43aJoodEqFt6+GxB5QUL27OA6HPVuqWGrNi1jLib6w6SYS3mLuovB+VAEV5tQphGGXrgaactoal70mElrs2wdIHT5iwnG3uEgiB3+m9ShI5Kl/z35Y6tp3bojN3JnXqCLbNqxVdvwLb2J+biJv1qYs2mcN5alvjJswLugw2Vqh7guXz1sA7KyIE+3XGGcdHUySo8TcS/cs1f1Vroq0b+ZWdICM7hYg6jtf3tX0JIfwoU4SMeik0O8uwIOCqgGos5wjdz1aRL+56sSaLoIuFBWyHX2kMV+hK0Mi50EAH1AWrRQ+9bULGCz4BHB+Xi11lnvonzH2ir6TsRJ1Lf9w0BatFD71tQsYLPgEcH5eLWUxQmKh9AIZtqVYkCDfhEF8Q5dTrWcWec22i/W/xV8RB5FUMrdZSeGJ6cPankdGxffi5yhaLYCkam36E/Ufn6ZM9wqYyZY0XM+WOIGuSvqPHlrFb+OjwigeWsVv46PCKAr2Tqo2FcuSuQy8cdwwnrJbk5um9Ew5cpkllWb5+btYnlOClhjIIcN/Bv5eEFmwn8JXJh4inIVutqRNn5SIQDXAMj7JwRJSZMOimUutZgb/FVZpGpvmrkgTk215xVXwBIAyPsnBElJkw6KZS61mBv8xzGNZo5JbzcJ9s1sqO7UNQDI+ycESUmTDoplLrWYG/ypE8D/j8o3kc1Uk1Bmu7RlBstZrUrmcaZXOrerqTB/7kRpeFWXDGQPqroJl7Us8LZXOrerqTB/7lX6j4Gfe2irgxhY/KIINDV8302GS39Os4wP7wPDTKYu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BNZW50b0xpYiwgVmVyc2lvbj0yLjEuMTYuMCwgQ3VsdHVyZT1uZXV0cmFsLCBQdWJsaWNLZXlUb2tlbj1udWxsBAEAAACLAVN5c3RlbS5Db2xsZWN0aW9ucy5HZW5lcmljLkxpc3RgMVtbTWVudG9MaWIuTWVudG9tZXRlckxpYitUaWxkZUNvZGVUeXBlLCBNZW50b0xpYiwgVmVyc2lvbj0yLjEuMTYuMCwgQ3VsdHVyZT1uZXV0cmFsLCBQdWJsaWNLZXlUb2tlbj1udWxsXV0DAAAABl9pdGVtcwVfc2l6ZQhfdmVyc2lvbgQAACZNZW50b0xpYi5NZW50b21ldGVyTGliK1RpbGRlQ29kZVR5cGVbXQIAAAAICAkDAAAAAQAAAAMAAAAHAwAAAAABAAAABAAAAAQkTWVudG9MaWIuTWVudG9tZXRlckxpYitUaWxkZUNvZGVUeXBlAgAAAAX8////JE1lbnRvTGliLk1lbnRvbWV0ZXJMaWIrVGlsZGVDb2RlVHlwZQoAAAAEVHlwZQdTaGFwZUlEAVgBWQRDb2RlBUV4dHJhA1RvcAZIZWlnaHQETGVmdAVXaWR0aAQAAAABAQAAAAAgTWVudG9MaWIuTWVudG9tZXRlckxpYitTaGFwZVR5cGUCAAAACAgICwsLCwIAAAAF+////yBNZW50b0xpYi5NZW50b21ldGVyTGliK1NoYXBlVHlwZQEAAAAHdmFsdWVfXwAIAgAAAAEAAAACAAAAAAAAAAAAAAAGBgAAAAt+UlNJWjEoMjcwKQoAANtC/2+nQ9X+9EIAgI1CAfn////8////Afj////7////AAAAAAAAAAAAAAAAAAAAAAoKAAAAAAAAAAAAAAAAAAAAAAH3/////P///wH2////+////wAAAAAAAAAAAAAAAAAAAAAKCgAAAAAAAAAAAAAAAAAAAAAB9f////z///8B9P////v///8AAAAAAAAAAAAAAAAAAAAACgoAAAAAAAAAAAAAAAAAAAAACw==)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BNZW50b0xpYiwgVmVyc2lvbj0yLjEuMTYuMCwgQ3VsdHVyZT1uZXV0cmFsLCBQdWJsaWNLZXlUb2tlbj1udWxsBAEAAACLAVN5c3RlbS5Db2xsZWN0aW9ucy5HZW5lcmljLkxpc3RgMVtbTWVudG9MaWIuTWVudG9tZXRlckxpYitUaWxkZUNvZGVUeXBlLCBNZW50b0xpYiwgVmVyc2lvbj0yLjEuMTYuMCwgQ3VsdHVyZT1uZXV0cmFsLCBQdWJsaWNLZXlUb2tlbj1udWxsXV0DAAAABl9pdGVtcwVfc2l6ZQhfdmVyc2lvbgQAACZNZW50b0xpYi5NZW50b21ldGVyTGliK1RpbGRlQ29kZVR5cGVbXQIAAAAICAkDAAAAAQAAAAUAAAAHAwAAAAABAAAABAAAAAQkTWVudG9MaWIuTWVudG9tZXRlckxpYitUaWxkZUNvZGVUeXBlAgAAAAX8////JE1lbnRvTGliLk1lbnRvbWV0ZXJMaWIrVGlsZGVDb2RlVHlwZQoAAAAEVHlwZQdTaGFwZUlEAVgBWQRDb2RlBUV4dHJhA1RvcAZIZWlnaHQETGVmdAVXaWR0aAQAAAABAQAAAAAgTWVudG9MaWIuTWVudG9tZXRlckxpYitTaGFwZVR5cGUCAAAACAgICwsLCwIAAAAF+////yBNZW50b0xpYi5NZW50b21ldGVyTGliK1NoYXBlVHlwZQEAAAAHdmFsdWVfXwAIAgAAAAEAAAADAAAAAAAAAAAAAAAGBgAAAAt+UlNJWjIoMjcwKQqZ/9pC/2+nQ2jfYkMAgI1CAfn////8////Afj////7////AAAAAAAAAAAAAAAAAAAAAAoKAAAAAAAAAAAAAAAAAAAAAAH3/////P///wH2////+////wAAAAAAAAAAAAAAAAAAAAAKCgAAAAAAAAAAAAAAAAAAAAAB9f////z///8B9P////v///8AAAAAAAAAAAAAAAAAAAAACgoAAAAAAAAAAAAAAAAAAAAACw==)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BNZW50b0xpYiwgVmVyc2lvbj0yLjEuMTYuMCwgQ3VsdHVyZT1uZXV0cmFsLCBQdWJsaWNLZXlUb2tlbj1udWxsBAEAAACLAVN5c3RlbS5Db2xsZWN0aW9ucy5HZW5lcmljLkxpc3RgMVtbTWVudG9MaWIuTWVudG9tZXRlckxpYitUaWxkZUNvZGVUeXBlLCBNZW50b0xpYiwgVmVyc2lvbj0yLjEuMTYuMCwgQ3VsdHVyZT1uZXV0cmFsLCBQdWJsaWNLZXlUb2tlbj1udWxsXV0DAAAABl9pdGVtcwVfc2l6ZQhfdmVyc2lvbgQAACZNZW50b0xpYi5NZW50b21ldGVyTGliK1RpbGRlQ29kZVR5cGVbXQIAAAAICAkDAAAAAQAAAAcAAAAHAwAAAAABAAAABAAAAAQkTWVudG9MaWIuTWVudG9tZXRlckxpYitUaWxkZUNvZGVUeXBlAgAAAAX8////JE1lbnRvTGliLk1lbnRvbWV0ZXJMaWIrVGlsZGVDb2RlVHlwZQoAAAAEVHlwZQdTaGFwZUlEAVgBWQRDb2RlBUV4dHJhA1RvcAZIZWlnaHQETGVmdAVXaWR0aAQAAAABAQAAAAAgTWVudG9MaWIuTWVudG9tZXRlckxpYitTaGFwZVR5cGUCAAAACAgICwsLCwIAAAAF+////yBNZW50b0xpYi5NZW50b21ldGVyTGliK1NoYXBlVHlwZQEAAAAHdmFsdWVfXwAIAgAAAAEAAAAEAAAAAAAAAAAAAAAGBgAAAAt+UlNJWjMoMjcwKQr2/9pC/2+nQ7OfpUMAgI1CAfn////8////Afj////7////AAAAAAAAAAAAAAAAAAAAAAoKAAAAAAAAAAAAAAAAAAAAAAH3/////P///wH2////+////wAAAAAAAAAAAAAAAAAAAAAKCgAAAAAAAAAAAAAAAAAAAAAB9f////z///8B9P////v///8AAAAAAAAAAAAAAAAAAAAACgoAAAAAAAAAAAAAAAAAAAAACw==)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BNZW50b0xpYiwgVmVyc2lvbj0yLjEuMTYuMCwgQ3VsdHVyZT1uZXV0cmFsLCBQdWJsaWNLZXlUb2tlbj1udWxsBAEAAACLAVN5c3RlbS5Db2xsZWN0aW9ucy5HZW5lcmljLkxpc3RgMVtbTWVudG9MaWIuTWVudG9tZXRlckxpYitUaWxkZUNvZGVUeXBlLCBNZW50b0xpYiwgVmVyc2lvbj0yLjEuMTYuMCwgQ3VsdHVyZT1uZXV0cmFsLCBQdWJsaWNLZXlUb2tlbj1udWxsXV0DAAAABl9pdGVtcwVfc2l6ZQhfdmVyc2lvbgQAACZNZW50b0xpYi5NZW50b21ldGVyTGliK1RpbGRlQ29kZVR5cGVbXQIAAAAICAkDAAAAAQAAAAkAAAAHAwAAAAABAAAABAAAAAQkTWVudG9MaWIuTWVudG9tZXRlckxpYitUaWxkZUNvZGVUeXBlAgAAAAX8////JE1lbnRvTGliLk1lbnRvbWV0ZXJMaWIrVGlsZGVDb2RlVHlwZQoAAAAEVHlwZQdTaGFwZUlEAVgBWQRDb2RlBUV4dHJhA1RvcAZIZWlnaHQETGVmdAVXaWR0aAQAAAABAQAAAAAgTWVudG9MaWIuTWVudG9tZXRlckxpYitTaGFwZVR5cGUCAAAACAgICwsLCwIAAAAF+////yBNZW50b0xpYi5NZW50b21ldGVyTGliK1NoYXBlVHlwZQEAAAAHdmFsdWVfXwAIAgAAAAEAAAAFAAAAAAAAAAAAAAAGBgAAAAt+QU5TVzMoMjcwKQoB0ORD9n9CQgHQnkP7v75CAfn////8////Afj////7////AAAAAAAAAAAAAAAAAAAAAAoKAAAAAAAAAAAAAAAAAAAAAAH3/////P///wH2////+////wAAAAAAAAAAAAAAAAAAAAAKCgAAAAAAAAAAAAAAAAAAAAAB9f////z///8B9P////v///8AAAAAAAAAAAAAAAAAAAAACgoAAAAAAAAAAAAAAAAAAAAACw==)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LDECODE" val="~CODE(AAEAAAD/////AQAAAAAAAAAMAgAAAEBNZW50b0xpYiwgVmVyc2lvbj0yLjEuMTYuMCwgQ3VsdHVyZT1uZXV0cmFsLCBQdWJsaWNLZXlUb2tlbj1udWxsBAEAAACLAVN5c3RlbS5Db2xsZWN0aW9ucy5HZW5lcmljLkxpc3RgMVtbTWVudG9MaWIuTWVudG9tZXRlckxpYitUaWxkZUNvZGVUeXBlLCBNZW50b0xpYiwgVmVyc2lvbj0yLjEuMTYuMCwgQ3VsdHVyZT1uZXV0cmFsLCBQdWJsaWNLZXlUb2tlbj1udWxsXV0DAAAABl9pdGVtcwVfc2l6ZQhfdmVyc2lvbgQAACZNZW50b0xpYi5NZW50b21ldGVyTGliK1RpbGRlQ29kZVR5cGVbXQIAAAAICAkDAAAAAQAAAA0AAAAHAwAAAAABAAAABAAAAAQkTWVudG9MaWIuTWVudG9tZXRlckxpYitUaWxkZUNvZGVUeXBlAgAAAAX8////JE1lbnRvTGliLk1lbnRvbWV0ZXJMaWIrVGlsZGVDb2RlVHlwZQoAAAAEVHlwZQdTaGFwZUlEAVgBWQRDb2RlBUV4dHJhA1RvcAZIZWlnaHQETGVmdAVXaWR0aAQAAAABAQAAAAAgTWVudG9MaWIuTWVudG9tZXRlckxpYitTaGFwZVR5cGUCAAAACAgICwsLCwIAAAAF+////yBNZW50b0xpYi5NZW50b21ldGVyTGliK1NoYXBlVHlwZQEAAAAHdmFsdWVfXwAIAgAAAAEAAAAIAAAAAAAAAAAAAAAGBgAAAAt+QU5TVzIoMjcwKQoB0ORD9n9CQgNgVkP7v75CAfn////8////Afj////7////AAAAAAAAAAAAAAAAAAAAAAoKAAAAAAAAAAAAAAAAAAAAAAH3/////P///wH2////+////wAAAAAAAAAAAAAAAAAAAAAKCgAAAAAAAAAAAAAAAAAAAAAB9f////z///8B9P////v///8AAAAAAAAAAAAAAAAAAAAACgoAAAAAAAAAAAAAAAAAAAAACw==)"/>
</p:tagLst>
</file>

<file path=ppt/theme/theme1.xml><?xml version="1.0" encoding="utf-8"?>
<a:theme xmlns:a="http://schemas.openxmlformats.org/drawingml/2006/main" name="Mentome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Mentometer</Template>
  <TotalTime>305</TotalTime>
  <Words>1395</Words>
  <Application>Microsoft Office PowerPoint</Application>
  <PresentationFormat>Presentazione su schermo (4:3)</PresentationFormat>
  <Paragraphs>252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Mentometer</vt:lpstr>
      <vt:lpstr>Introduction to tilde codes</vt:lpstr>
      <vt:lpstr>The tilde codes…</vt:lpstr>
      <vt:lpstr>Hide / Unhide Tilde Codes</vt:lpstr>
      <vt:lpstr>How long have you been using your mentometer?</vt:lpstr>
      <vt:lpstr>Commonly used tilde codes 1(2)…</vt:lpstr>
      <vt:lpstr>Commonly used tilde codes 2(2)…</vt:lpstr>
      <vt:lpstr>Diagram</vt:lpstr>
      <vt:lpstr>Diagram</vt:lpstr>
      <vt:lpstr>Which group do you belong to?</vt:lpstr>
      <vt:lpstr>Tilde codes for grouping…</vt:lpstr>
      <vt:lpstr>In which year the ABBA won the Eurovision contest?</vt:lpstr>
      <vt:lpstr>Common tilde codes in quiz…</vt:lpstr>
      <vt:lpstr>Tilde Codes for group quiz…</vt:lpstr>
      <vt:lpstr>Recalling values from questions around the presentation 1(2)…</vt:lpstr>
      <vt:lpstr>Recalling values from questions around the presentation 2(2)</vt:lpstr>
      <vt:lpstr>Creating the «government» effect  with ~ICOL </vt:lpstr>
      <vt:lpstr>Creating the government effect with ICOL 2(2)</vt:lpstr>
      <vt:lpstr>Presentazione standard di PowerPoint</vt:lpstr>
      <vt:lpstr>Presentazione standard di PowerPoint</vt:lpstr>
      <vt:lpstr>Try voting now from your smartphone</vt:lpstr>
      <vt:lpstr>Any question please get in touch with us!</vt:lpstr>
    </vt:vector>
  </TitlesOfParts>
  <Company>Design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Introduktion till tildekoder</dc:title>
  <dc:creator>Ola Johansson</dc:creator>
  <cp:lastModifiedBy>fsamoggia</cp:lastModifiedBy>
  <cp:revision>47</cp:revision>
  <dcterms:created xsi:type="dcterms:W3CDTF">2009-09-29T08:52:16Z</dcterms:created>
  <dcterms:modified xsi:type="dcterms:W3CDTF">2014-04-29T09:28:11Z</dcterms:modified>
</cp:coreProperties>
</file>